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326" r:id="rId5"/>
    <p:sldId id="264" r:id="rId6"/>
    <p:sldId id="258" r:id="rId7"/>
    <p:sldId id="267" r:id="rId8"/>
    <p:sldId id="266" r:id="rId9"/>
    <p:sldId id="280" r:id="rId10"/>
    <p:sldId id="278" r:id="rId11"/>
    <p:sldId id="281" r:id="rId12"/>
    <p:sldId id="311" r:id="rId13"/>
    <p:sldId id="279" r:id="rId14"/>
    <p:sldId id="332" r:id="rId15"/>
    <p:sldId id="259" r:id="rId16"/>
    <p:sldId id="313" r:id="rId17"/>
    <p:sldId id="317" r:id="rId18"/>
    <p:sldId id="273" r:id="rId19"/>
    <p:sldId id="275" r:id="rId20"/>
    <p:sldId id="274" r:id="rId21"/>
    <p:sldId id="282" r:id="rId22"/>
    <p:sldId id="307" r:id="rId23"/>
    <p:sldId id="268" r:id="rId24"/>
    <p:sldId id="333" r:id="rId25"/>
    <p:sldId id="269" r:id="rId26"/>
    <p:sldId id="260" r:id="rId27"/>
    <p:sldId id="276" r:id="rId28"/>
    <p:sldId id="261" r:id="rId29"/>
    <p:sldId id="262" r:id="rId30"/>
    <p:sldId id="310" r:id="rId31"/>
    <p:sldId id="283" r:id="rId32"/>
    <p:sldId id="285" r:id="rId33"/>
    <p:sldId id="308" r:id="rId34"/>
    <p:sldId id="327" r:id="rId35"/>
    <p:sldId id="284" r:id="rId36"/>
    <p:sldId id="309" r:id="rId37"/>
    <p:sldId id="271" r:id="rId38"/>
    <p:sldId id="270" r:id="rId39"/>
    <p:sldId id="287" r:id="rId40"/>
    <p:sldId id="318" r:id="rId41"/>
    <p:sldId id="320" r:id="rId42"/>
    <p:sldId id="322" r:id="rId43"/>
    <p:sldId id="319" r:id="rId44"/>
    <p:sldId id="325" r:id="rId45"/>
    <p:sldId id="316" r:id="rId46"/>
    <p:sldId id="328" r:id="rId47"/>
    <p:sldId id="291" r:id="rId48"/>
    <p:sldId id="298" r:id="rId49"/>
    <p:sldId id="323" r:id="rId50"/>
    <p:sldId id="324" r:id="rId51"/>
    <p:sldId id="329" r:id="rId52"/>
    <p:sldId id="299" r:id="rId53"/>
    <p:sldId id="290" r:id="rId54"/>
    <p:sldId id="331" r:id="rId55"/>
    <p:sldId id="288" r:id="rId56"/>
    <p:sldId id="306" r:id="rId57"/>
    <p:sldId id="304" r:id="rId58"/>
    <p:sldId id="289" r:id="rId59"/>
    <p:sldId id="292" r:id="rId60"/>
    <p:sldId id="305" r:id="rId61"/>
    <p:sldId id="265" r:id="rId62"/>
    <p:sldId id="297" r:id="rId63"/>
    <p:sldId id="302" r:id="rId64"/>
    <p:sldId id="303" r:id="rId65"/>
    <p:sldId id="296" r:id="rId66"/>
    <p:sldId id="294" r:id="rId67"/>
    <p:sldId id="295" r:id="rId68"/>
    <p:sldId id="330" r:id="rId69"/>
  </p:sldIdLst>
  <p:sldSz cx="19202400" cy="21945600"/>
  <p:notesSz cx="6858000" cy="9144000"/>
  <p:defaultTextStyle>
    <a:defPPr>
      <a:defRPr lang="en-US"/>
    </a:defPPr>
    <a:lvl1pPr marL="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3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8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0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4C5A69"/>
    <a:srgbClr val="7AA69C"/>
    <a:srgbClr val="FF0000"/>
    <a:srgbClr val="0000FF"/>
    <a:srgbClr val="333399"/>
    <a:srgbClr val="972F00"/>
    <a:srgbClr val="FFFF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>
        <p:scale>
          <a:sx n="80" d="100"/>
          <a:sy n="80" d="100"/>
        </p:scale>
        <p:origin x="6" y="-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180" y="3591562"/>
            <a:ext cx="16322040" cy="7640320"/>
          </a:xfrm>
        </p:spPr>
        <p:txBody>
          <a:bodyPr anchor="b"/>
          <a:lstStyle>
            <a:lvl1pPr algn="ctr"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11526522"/>
            <a:ext cx="14401800" cy="5298438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120" indent="0" algn="ctr">
              <a:buNone/>
              <a:defRPr sz="4200"/>
            </a:lvl2pPr>
            <a:lvl3pPr marL="1920240" indent="0" algn="ctr">
              <a:buNone/>
              <a:defRPr sz="3780"/>
            </a:lvl3pPr>
            <a:lvl4pPr marL="2880360" indent="0" algn="ctr">
              <a:buNone/>
              <a:defRPr sz="3360"/>
            </a:lvl4pPr>
            <a:lvl5pPr marL="3840480" indent="0" algn="ctr">
              <a:buNone/>
              <a:defRPr sz="3360"/>
            </a:lvl5pPr>
            <a:lvl6pPr marL="4800600" indent="0" algn="ctr">
              <a:buNone/>
              <a:defRPr sz="3360"/>
            </a:lvl6pPr>
            <a:lvl7pPr marL="5760720" indent="0" algn="ctr">
              <a:buNone/>
              <a:defRPr sz="3360"/>
            </a:lvl7pPr>
            <a:lvl8pPr marL="6720840" indent="0" algn="ctr">
              <a:buNone/>
              <a:defRPr sz="3360"/>
            </a:lvl8pPr>
            <a:lvl9pPr marL="7680960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41718" y="1168400"/>
            <a:ext cx="4140518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6" y="1168400"/>
            <a:ext cx="12181523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65" y="5471167"/>
            <a:ext cx="16562070" cy="91287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165" y="14686287"/>
            <a:ext cx="16562070" cy="4800598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12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2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3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48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6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72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84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96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6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215" y="5842000"/>
            <a:ext cx="81610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168405"/>
            <a:ext cx="1656207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668" y="5379722"/>
            <a:ext cx="8123514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668" y="8016240"/>
            <a:ext cx="812351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21216" y="5379722"/>
            <a:ext cx="8163521" cy="2636518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120" indent="0">
              <a:buNone/>
              <a:defRPr sz="4200" b="1"/>
            </a:lvl2pPr>
            <a:lvl3pPr marL="1920240" indent="0">
              <a:buNone/>
              <a:defRPr sz="3780" b="1"/>
            </a:lvl3pPr>
            <a:lvl4pPr marL="2880360" indent="0">
              <a:buNone/>
              <a:defRPr sz="3360" b="1"/>
            </a:lvl4pPr>
            <a:lvl5pPr marL="3840480" indent="0">
              <a:buNone/>
              <a:defRPr sz="3360" b="1"/>
            </a:lvl5pPr>
            <a:lvl6pPr marL="4800600" indent="0">
              <a:buNone/>
              <a:defRPr sz="3360" b="1"/>
            </a:lvl6pPr>
            <a:lvl7pPr marL="5760720" indent="0">
              <a:buNone/>
              <a:defRPr sz="3360" b="1"/>
            </a:lvl7pPr>
            <a:lvl8pPr marL="6720840" indent="0">
              <a:buNone/>
              <a:defRPr sz="3360" b="1"/>
            </a:lvl8pPr>
            <a:lvl9pPr marL="7680960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21216" y="8016240"/>
            <a:ext cx="8163521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521" y="3159765"/>
            <a:ext cx="9721215" cy="15595600"/>
          </a:xfrm>
        </p:spPr>
        <p:txBody>
          <a:bodyPr/>
          <a:lstStyle>
            <a:lvl1pPr>
              <a:defRPr sz="6720"/>
            </a:lvl1pPr>
            <a:lvl2pPr>
              <a:defRPr sz="5880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66" y="1463040"/>
            <a:ext cx="6193274" cy="5120640"/>
          </a:xfrm>
        </p:spPr>
        <p:txBody>
          <a:bodyPr anchor="b"/>
          <a:lstStyle>
            <a:lvl1pPr>
              <a:defRPr sz="6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3521" y="3159765"/>
            <a:ext cx="9721215" cy="15595600"/>
          </a:xfrm>
        </p:spPr>
        <p:txBody>
          <a:bodyPr anchor="t"/>
          <a:lstStyle>
            <a:lvl1pPr marL="0" indent="0">
              <a:buNone/>
              <a:defRPr sz="6720"/>
            </a:lvl1pPr>
            <a:lvl2pPr marL="960120" indent="0">
              <a:buNone/>
              <a:defRPr sz="5880"/>
            </a:lvl2pPr>
            <a:lvl3pPr marL="1920240" indent="0">
              <a:buNone/>
              <a:defRPr sz="5040"/>
            </a:lvl3pPr>
            <a:lvl4pPr marL="2880360" indent="0">
              <a:buNone/>
              <a:defRPr sz="4200"/>
            </a:lvl4pPr>
            <a:lvl5pPr marL="3840480" indent="0">
              <a:buNone/>
              <a:defRPr sz="4200"/>
            </a:lvl5pPr>
            <a:lvl6pPr marL="4800600" indent="0">
              <a:buNone/>
              <a:defRPr sz="4200"/>
            </a:lvl6pPr>
            <a:lvl7pPr marL="5760720" indent="0">
              <a:buNone/>
              <a:defRPr sz="4200"/>
            </a:lvl7pPr>
            <a:lvl8pPr marL="6720840" indent="0">
              <a:buNone/>
              <a:defRPr sz="4200"/>
            </a:lvl8pPr>
            <a:lvl9pPr marL="7680960" indent="0">
              <a:buNone/>
              <a:defRPr sz="4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666" y="6583680"/>
            <a:ext cx="6193274" cy="12197082"/>
          </a:xfrm>
        </p:spPr>
        <p:txBody>
          <a:bodyPr/>
          <a:lstStyle>
            <a:lvl1pPr marL="0" indent="0">
              <a:buNone/>
              <a:defRPr sz="3360"/>
            </a:lvl1pPr>
            <a:lvl2pPr marL="960120" indent="0">
              <a:buNone/>
              <a:defRPr sz="2940"/>
            </a:lvl2pPr>
            <a:lvl3pPr marL="1920240" indent="0">
              <a:buNone/>
              <a:defRPr sz="2520"/>
            </a:lvl3pPr>
            <a:lvl4pPr marL="2880360" indent="0">
              <a:buNone/>
              <a:defRPr sz="2100"/>
            </a:lvl4pPr>
            <a:lvl5pPr marL="3840480" indent="0">
              <a:buNone/>
              <a:defRPr sz="2100"/>
            </a:lvl5pPr>
            <a:lvl6pPr marL="4800600" indent="0">
              <a:buNone/>
              <a:defRPr sz="2100"/>
            </a:lvl6pPr>
            <a:lvl7pPr marL="5760720" indent="0">
              <a:buNone/>
              <a:defRPr sz="2100"/>
            </a:lvl7pPr>
            <a:lvl8pPr marL="6720840" indent="0">
              <a:buNone/>
              <a:defRPr sz="2100"/>
            </a:lvl8pPr>
            <a:lvl9pPr marL="7680960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165" y="1168405"/>
            <a:ext cx="1656207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0165" y="5842000"/>
            <a:ext cx="1656207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16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0795" y="20340325"/>
            <a:ext cx="648081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61695" y="20340325"/>
            <a:ext cx="43205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920240" rtl="0" eaLnBrk="1" latinLnBrk="0" hangingPunct="1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92024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0" indent="-480060" algn="l" defTabSz="192024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0" algn="l" defTabSz="1920240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820.png"/><Relationship Id="rId18" Type="http://schemas.openxmlformats.org/officeDocument/2006/relationships/image" Target="../media/image970.png"/><Relationship Id="rId3" Type="http://schemas.openxmlformats.org/officeDocument/2006/relationships/image" Target="../media/image105.png"/><Relationship Id="rId7" Type="http://schemas.openxmlformats.org/officeDocument/2006/relationships/image" Target="../media/image900.png"/><Relationship Id="rId12" Type="http://schemas.openxmlformats.org/officeDocument/2006/relationships/image" Target="../media/image810.png"/><Relationship Id="rId17" Type="http://schemas.openxmlformats.org/officeDocument/2006/relationships/image" Target="../media/image960.png"/><Relationship Id="rId2" Type="http://schemas.openxmlformats.org/officeDocument/2006/relationships/image" Target="../media/image104.png"/><Relationship Id="rId16" Type="http://schemas.openxmlformats.org/officeDocument/2006/relationships/image" Target="../media/image950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800.png"/><Relationship Id="rId5" Type="http://schemas.openxmlformats.org/officeDocument/2006/relationships/image" Target="../media/image880.png"/><Relationship Id="rId15" Type="http://schemas.openxmlformats.org/officeDocument/2006/relationships/image" Target="../media/image940.png"/><Relationship Id="rId10" Type="http://schemas.openxmlformats.org/officeDocument/2006/relationships/image" Target="../media/image930.png"/><Relationship Id="rId19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920.png"/><Relationship Id="rId14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12" Type="http://schemas.openxmlformats.org/officeDocument/2006/relationships/image" Target="../media/image830.png"/><Relationship Id="rId2" Type="http://schemas.openxmlformats.org/officeDocument/2006/relationships/image" Target="../media/image100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0.png"/><Relationship Id="rId11" Type="http://schemas.openxmlformats.org/officeDocument/2006/relationships/image" Target="../media/image820.png"/><Relationship Id="rId5" Type="http://schemas.openxmlformats.org/officeDocument/2006/relationships/image" Target="../media/image1030.png"/><Relationship Id="rId15" Type="http://schemas.openxmlformats.org/officeDocument/2006/relationships/image" Target="../media/image1080.png"/><Relationship Id="rId10" Type="http://schemas.openxmlformats.org/officeDocument/2006/relationships/image" Target="../media/image810.png"/><Relationship Id="rId4" Type="http://schemas.openxmlformats.org/officeDocument/2006/relationships/image" Target="../media/image1020.png"/><Relationship Id="rId9" Type="http://schemas.openxmlformats.org/officeDocument/2006/relationships/image" Target="../media/image800.png"/><Relationship Id="rId14" Type="http://schemas.openxmlformats.org/officeDocument/2006/relationships/image" Target="../media/image10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0.png"/><Relationship Id="rId7" Type="http://schemas.openxmlformats.org/officeDocument/2006/relationships/image" Target="../media/image11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0.png"/><Relationship Id="rId18" Type="http://schemas.openxmlformats.org/officeDocument/2006/relationships/image" Target="../media/image23.png"/><Relationship Id="rId26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261.png"/><Relationship Id="rId7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210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0.png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200.png"/><Relationship Id="rId23" Type="http://schemas.openxmlformats.org/officeDocument/2006/relationships/image" Target="../media/image30.png"/><Relationship Id="rId10" Type="http://schemas.openxmlformats.org/officeDocument/2006/relationships/image" Target="../media/image29.png"/><Relationship Id="rId19" Type="http://schemas.openxmlformats.org/officeDocument/2006/relationships/image" Target="../media/image240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90.png"/><Relationship Id="rId22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48035" y="8446776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3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2855283" y="6718155"/>
            <a:ext cx="6322249" cy="3593355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Unweighted Measure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Compute Importance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Weights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Resampling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Distribute Particles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Predict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68" y="5917283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81577" y="5870248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49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9493" y="5854209"/>
            <a:ext cx="11478126" cy="9000787"/>
            <a:chOff x="377893" y="1282202"/>
            <a:chExt cx="11478126" cy="9000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393935" y="6305351"/>
              <a:ext cx="11430000" cy="39776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3935" y="1282202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Initial Particle Cloud for Robot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7893" y="5889198"/>
              <a:ext cx="114620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Refined Particle Cloud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52" y="7870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040811" y="8096251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38370" y="7181850"/>
            <a:ext cx="9790430" cy="7315200"/>
            <a:chOff x="4738370" y="7181850"/>
            <a:chExt cx="9790430" cy="731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200" y="7181850"/>
              <a:ext cx="9753600" cy="7315200"/>
            </a:xfrm>
            <a:prstGeom prst="rect">
              <a:avLst/>
            </a:prstGeom>
          </p:spPr>
        </p:pic>
        <p:sp>
          <p:nvSpPr>
            <p:cNvPr id="406" name="Rounded Rectangle 405"/>
            <p:cNvSpPr/>
            <p:nvPr/>
          </p:nvSpPr>
          <p:spPr>
            <a:xfrm>
              <a:off x="11478896" y="9264650"/>
              <a:ext cx="2809239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7629525" y="9264650"/>
              <a:ext cx="2697481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ounded Rectangle 407"/>
            <p:cNvSpPr/>
            <p:nvPr/>
          </p:nvSpPr>
          <p:spPr>
            <a:xfrm>
              <a:off x="4953635" y="9264650"/>
              <a:ext cx="2495550" cy="5232400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1420475" y="8900438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Robot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515225" y="8900437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ROS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4738370" y="8900436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aramond" panose="02020404030301010803" pitchFamily="18" charset="0"/>
                </a:rPr>
                <a:t>User Interface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318695" y="9546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10407510" y="9484700"/>
            <a:ext cx="5468186" cy="2600875"/>
            <a:chOff x="1947095" y="4974956"/>
            <a:chExt cx="5468186" cy="2600875"/>
          </a:xfrm>
        </p:grpSpPr>
        <p:grpSp>
          <p:nvGrpSpPr>
            <p:cNvPr id="51" name="Group 50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84" name="Straight Connector 83"/>
              <p:cNvCxnSpPr>
                <a:stCxn id="96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96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99" name="Freeform 9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97" name="Freeform 96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3398429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Forward Kinematics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67" name="Straight Connector 66"/>
              <p:cNvCxnSpPr>
                <a:stCxn id="79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82" name="Freeform 81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80" name="Freeform 79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6371358" y="5167621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Inverse Kinematics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69707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5" r="-5288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201145" y="7324031"/>
                  <a:ext cx="1477007" cy="251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77006" cy="2518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93" r="-4959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41" y="5455098"/>
            <a:ext cx="14373225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1612237" y="6244395"/>
            <a:ext cx="14714621" cy="8638673"/>
            <a:chOff x="240632" y="1672389"/>
            <a:chExt cx="14714621" cy="8638674"/>
          </a:xfrm>
        </p:grpSpPr>
        <p:sp>
          <p:nvSpPr>
            <p:cNvPr id="132" name="Rectangle 131"/>
            <p:cNvSpPr/>
            <p:nvPr/>
          </p:nvSpPr>
          <p:spPr>
            <a:xfrm>
              <a:off x="240632" y="1672389"/>
              <a:ext cx="14714621" cy="863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05068" y="1842832"/>
              <a:ext cx="14371316" cy="8151400"/>
              <a:chOff x="405068" y="1842832"/>
              <a:chExt cx="14371316" cy="8151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7225300" y="7082589"/>
                <a:ext cx="41774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13587664" y="2117557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972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" name="Straight Connector 7"/>
              <p:cNvCxnSpPr>
                <a:stCxn id="6" idx="0"/>
              </p:cNvCxnSpPr>
              <p:nvPr/>
            </p:nvCxnSpPr>
            <p:spPr>
              <a:xfrm flipV="1">
                <a:off x="14044864" y="1842832"/>
                <a:ext cx="0" cy="274725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7"/>
              </p:cNvCxnSpPr>
              <p:nvPr/>
            </p:nvCxnSpPr>
            <p:spPr>
              <a:xfrm flipV="1">
                <a:off x="14368153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1"/>
              </p:cNvCxnSpPr>
              <p:nvPr/>
            </p:nvCxnSpPr>
            <p:spPr>
              <a:xfrm flipH="1" flipV="1">
                <a:off x="13496224" y="2030126"/>
                <a:ext cx="225351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6" idx="6"/>
              </p:cNvCxnSpPr>
              <p:nvPr/>
            </p:nvCxnSpPr>
            <p:spPr>
              <a:xfrm>
                <a:off x="1450206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6" idx="2"/>
              </p:cNvCxnSpPr>
              <p:nvPr/>
            </p:nvCxnSpPr>
            <p:spPr>
              <a:xfrm>
                <a:off x="13313344" y="2574757"/>
                <a:ext cx="274320" cy="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6" idx="4"/>
              </p:cNvCxnSpPr>
              <p:nvPr/>
            </p:nvCxnSpPr>
            <p:spPr>
              <a:xfrm flipH="1" flipV="1">
                <a:off x="14044864" y="3031957"/>
                <a:ext cx="1" cy="27432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6" idx="5"/>
              </p:cNvCxnSpPr>
              <p:nvPr/>
            </p:nvCxnSpPr>
            <p:spPr>
              <a:xfrm flipH="1" flipV="1">
                <a:off x="14368152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6" idx="3"/>
              </p:cNvCxnSpPr>
              <p:nvPr/>
            </p:nvCxnSpPr>
            <p:spPr>
              <a:xfrm flipV="1">
                <a:off x="13478238" y="2898046"/>
                <a:ext cx="228600" cy="228600"/>
              </a:xfrm>
              <a:prstGeom prst="line">
                <a:avLst/>
              </a:prstGeom>
              <a:ln w="25400">
                <a:solidFill>
                  <a:srgbClr val="972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9160042" y="8308347"/>
                <a:ext cx="3785937" cy="408903"/>
              </a:xfrm>
              <a:custGeom>
                <a:avLst/>
                <a:gdLst>
                  <a:gd name="connsiteX0" fmla="*/ 0 w 3785937"/>
                  <a:gd name="connsiteY0" fmla="*/ 376819 h 408903"/>
                  <a:gd name="connsiteX1" fmla="*/ 593558 w 3785937"/>
                  <a:gd name="connsiteY1" fmla="*/ 168271 h 408903"/>
                  <a:gd name="connsiteX2" fmla="*/ 1491916 w 3785937"/>
                  <a:gd name="connsiteY2" fmla="*/ 23892 h 408903"/>
                  <a:gd name="connsiteX3" fmla="*/ 2310063 w 3785937"/>
                  <a:gd name="connsiteY3" fmla="*/ 7850 h 408903"/>
                  <a:gd name="connsiteX4" fmla="*/ 3015916 w 3785937"/>
                  <a:gd name="connsiteY4" fmla="*/ 104103 h 408903"/>
                  <a:gd name="connsiteX5" fmla="*/ 3785937 w 3785937"/>
                  <a:gd name="connsiteY5" fmla="*/ 408903 h 40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5937" h="408903">
                    <a:moveTo>
                      <a:pt x="0" y="376819"/>
                    </a:moveTo>
                    <a:cubicBezTo>
                      <a:pt x="172452" y="301955"/>
                      <a:pt x="344905" y="227092"/>
                      <a:pt x="593558" y="168271"/>
                    </a:cubicBezTo>
                    <a:cubicBezTo>
                      <a:pt x="842211" y="109450"/>
                      <a:pt x="1205832" y="50629"/>
                      <a:pt x="1491916" y="23892"/>
                    </a:cubicBezTo>
                    <a:cubicBezTo>
                      <a:pt x="1778000" y="-2845"/>
                      <a:pt x="2056063" y="-5519"/>
                      <a:pt x="2310063" y="7850"/>
                    </a:cubicBezTo>
                    <a:cubicBezTo>
                      <a:pt x="2564063" y="21218"/>
                      <a:pt x="2769937" y="37261"/>
                      <a:pt x="3015916" y="104103"/>
                    </a:cubicBezTo>
                    <a:cubicBezTo>
                      <a:pt x="3261895" y="170945"/>
                      <a:pt x="3657600" y="363450"/>
                      <a:pt x="3785937" y="408903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158476" y="5630780"/>
                <a:ext cx="1349103" cy="3072446"/>
              </a:xfrm>
              <a:custGeom>
                <a:avLst/>
                <a:gdLst>
                  <a:gd name="connsiteX0" fmla="*/ 0 w 1347537"/>
                  <a:gd name="connsiteY0" fmla="*/ 3080084 h 3080084"/>
                  <a:gd name="connsiteX1" fmla="*/ 48127 w 1347537"/>
                  <a:gd name="connsiteY1" fmla="*/ 2550694 h 3080084"/>
                  <a:gd name="connsiteX2" fmla="*/ 272716 w 1347537"/>
                  <a:gd name="connsiteY2" fmla="*/ 1748589 h 3080084"/>
                  <a:gd name="connsiteX3" fmla="*/ 513348 w 1347537"/>
                  <a:gd name="connsiteY3" fmla="*/ 1203158 h 3080084"/>
                  <a:gd name="connsiteX4" fmla="*/ 866274 w 1347537"/>
                  <a:gd name="connsiteY4" fmla="*/ 625642 h 3080084"/>
                  <a:gd name="connsiteX5" fmla="*/ 1155032 w 1347537"/>
                  <a:gd name="connsiteY5" fmla="*/ 240631 h 3080084"/>
                  <a:gd name="connsiteX6" fmla="*/ 1347537 w 1347537"/>
                  <a:gd name="connsiteY6" fmla="*/ 0 h 30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537" h="3080084">
                    <a:moveTo>
                      <a:pt x="0" y="3080084"/>
                    </a:moveTo>
                    <a:cubicBezTo>
                      <a:pt x="1337" y="2926347"/>
                      <a:pt x="2674" y="2772610"/>
                      <a:pt x="48127" y="2550694"/>
                    </a:cubicBezTo>
                    <a:cubicBezTo>
                      <a:pt x="93580" y="2328778"/>
                      <a:pt x="195179" y="1973178"/>
                      <a:pt x="272716" y="1748589"/>
                    </a:cubicBezTo>
                    <a:cubicBezTo>
                      <a:pt x="350253" y="1524000"/>
                      <a:pt x="414422" y="1390316"/>
                      <a:pt x="513348" y="1203158"/>
                    </a:cubicBezTo>
                    <a:cubicBezTo>
                      <a:pt x="612274" y="1016000"/>
                      <a:pt x="759327" y="786063"/>
                      <a:pt x="866274" y="625642"/>
                    </a:cubicBezTo>
                    <a:cubicBezTo>
                      <a:pt x="973221" y="465221"/>
                      <a:pt x="1074822" y="344904"/>
                      <a:pt x="1155032" y="240631"/>
                    </a:cubicBezTo>
                    <a:cubicBezTo>
                      <a:pt x="1235242" y="136358"/>
                      <a:pt x="1331495" y="34758"/>
                      <a:pt x="134753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0507579" y="5070256"/>
                <a:ext cx="3994485" cy="560524"/>
              </a:xfrm>
              <a:custGeom>
                <a:avLst/>
                <a:gdLst>
                  <a:gd name="connsiteX0" fmla="*/ 0 w 4074695"/>
                  <a:gd name="connsiteY0" fmla="*/ 529390 h 529390"/>
                  <a:gd name="connsiteX1" fmla="*/ 641684 w 4074695"/>
                  <a:gd name="connsiteY1" fmla="*/ 256674 h 529390"/>
                  <a:gd name="connsiteX2" fmla="*/ 1475874 w 4074695"/>
                  <a:gd name="connsiteY2" fmla="*/ 48126 h 529390"/>
                  <a:gd name="connsiteX3" fmla="*/ 2245895 w 4074695"/>
                  <a:gd name="connsiteY3" fmla="*/ 0 h 529390"/>
                  <a:gd name="connsiteX4" fmla="*/ 2999874 w 4074695"/>
                  <a:gd name="connsiteY4" fmla="*/ 48126 h 529390"/>
                  <a:gd name="connsiteX5" fmla="*/ 3529263 w 4074695"/>
                  <a:gd name="connsiteY5" fmla="*/ 176463 h 529390"/>
                  <a:gd name="connsiteX6" fmla="*/ 4074695 w 4074695"/>
                  <a:gd name="connsiteY6" fmla="*/ 417095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695" h="529390">
                    <a:moveTo>
                      <a:pt x="0" y="529390"/>
                    </a:moveTo>
                    <a:cubicBezTo>
                      <a:pt x="197852" y="433137"/>
                      <a:pt x="395705" y="336885"/>
                      <a:pt x="641684" y="256674"/>
                    </a:cubicBezTo>
                    <a:cubicBezTo>
                      <a:pt x="887663" y="176463"/>
                      <a:pt x="1208506" y="90905"/>
                      <a:pt x="1475874" y="48126"/>
                    </a:cubicBezTo>
                    <a:cubicBezTo>
                      <a:pt x="1743242" y="5347"/>
                      <a:pt x="1991895" y="0"/>
                      <a:pt x="2245895" y="0"/>
                    </a:cubicBezTo>
                    <a:cubicBezTo>
                      <a:pt x="2499895" y="0"/>
                      <a:pt x="2785979" y="18715"/>
                      <a:pt x="2999874" y="48126"/>
                    </a:cubicBezTo>
                    <a:cubicBezTo>
                      <a:pt x="3213769" y="77537"/>
                      <a:pt x="3350126" y="114968"/>
                      <a:pt x="3529263" y="176463"/>
                    </a:cubicBezTo>
                    <a:cubicBezTo>
                      <a:pt x="3708400" y="237958"/>
                      <a:pt x="3994485" y="376990"/>
                      <a:pt x="4074695" y="41709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2874758" y="5498432"/>
                <a:ext cx="1627306" cy="3212431"/>
              </a:xfrm>
              <a:custGeom>
                <a:avLst/>
                <a:gdLst>
                  <a:gd name="connsiteX0" fmla="*/ 1723558 w 1723558"/>
                  <a:gd name="connsiteY0" fmla="*/ 0 h 3256547"/>
                  <a:gd name="connsiteX1" fmla="*/ 1434800 w 1723558"/>
                  <a:gd name="connsiteY1" fmla="*/ 240631 h 3256547"/>
                  <a:gd name="connsiteX2" fmla="*/ 1001663 w 1723558"/>
                  <a:gd name="connsiteY2" fmla="*/ 625642 h 3256547"/>
                  <a:gd name="connsiteX3" fmla="*/ 568526 w 1723558"/>
                  <a:gd name="connsiteY3" fmla="*/ 1171073 h 3256547"/>
                  <a:gd name="connsiteX4" fmla="*/ 295810 w 1723558"/>
                  <a:gd name="connsiteY4" fmla="*/ 1668379 h 3256547"/>
                  <a:gd name="connsiteX5" fmla="*/ 71221 w 1723558"/>
                  <a:gd name="connsiteY5" fmla="*/ 2261937 h 3256547"/>
                  <a:gd name="connsiteX6" fmla="*/ 7053 w 1723558"/>
                  <a:gd name="connsiteY6" fmla="*/ 2679031 h 3256547"/>
                  <a:gd name="connsiteX7" fmla="*/ 7053 w 1723558"/>
                  <a:gd name="connsiteY7" fmla="*/ 2967789 h 3256547"/>
                  <a:gd name="connsiteX8" fmla="*/ 55179 w 1723558"/>
                  <a:gd name="connsiteY8" fmla="*/ 3256547 h 325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3558" h="3256547">
                    <a:moveTo>
                      <a:pt x="1723558" y="0"/>
                    </a:moveTo>
                    <a:cubicBezTo>
                      <a:pt x="1639337" y="68178"/>
                      <a:pt x="1555116" y="136357"/>
                      <a:pt x="1434800" y="240631"/>
                    </a:cubicBezTo>
                    <a:cubicBezTo>
                      <a:pt x="1314484" y="344905"/>
                      <a:pt x="1146042" y="470568"/>
                      <a:pt x="1001663" y="625642"/>
                    </a:cubicBezTo>
                    <a:cubicBezTo>
                      <a:pt x="857284" y="780716"/>
                      <a:pt x="686168" y="997284"/>
                      <a:pt x="568526" y="1171073"/>
                    </a:cubicBezTo>
                    <a:cubicBezTo>
                      <a:pt x="450884" y="1344862"/>
                      <a:pt x="378694" y="1486568"/>
                      <a:pt x="295810" y="1668379"/>
                    </a:cubicBezTo>
                    <a:cubicBezTo>
                      <a:pt x="212926" y="1850190"/>
                      <a:pt x="119347" y="2093495"/>
                      <a:pt x="71221" y="2261937"/>
                    </a:cubicBezTo>
                    <a:cubicBezTo>
                      <a:pt x="23095" y="2430379"/>
                      <a:pt x="17748" y="2561389"/>
                      <a:pt x="7053" y="2679031"/>
                    </a:cubicBezTo>
                    <a:cubicBezTo>
                      <a:pt x="-3642" y="2796673"/>
                      <a:pt x="-968" y="2871536"/>
                      <a:pt x="7053" y="2967789"/>
                    </a:cubicBezTo>
                    <a:cubicBezTo>
                      <a:pt x="15074" y="3064042"/>
                      <a:pt x="33790" y="3253873"/>
                      <a:pt x="55179" y="3256547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700337" y="4491789"/>
                <a:ext cx="32084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716379" y="4491789"/>
                <a:ext cx="2550695" cy="2590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732421" y="7082589"/>
                <a:ext cx="2492879" cy="2446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2842976" y="7102641"/>
                <a:ext cx="411480" cy="210312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2149641" y="4491789"/>
                <a:ext cx="2582781" cy="550244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867861" y="7407977"/>
                <a:ext cx="6327025" cy="21210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149643" y="7082589"/>
                <a:ext cx="2531476" cy="162827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70391" y="7082589"/>
                <a:ext cx="6377385" cy="162866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67862" y="7395411"/>
                <a:ext cx="0" cy="13154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67861" y="7407977"/>
                <a:ext cx="1281781" cy="13028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49642" y="8710863"/>
                <a:ext cx="0" cy="12833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867861" y="8703226"/>
                <a:ext cx="1281780" cy="12910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235123" y="8285327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1229399" y="8416206"/>
                <a:ext cx="133636" cy="1434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6577009" y="7407977"/>
                <a:ext cx="182880" cy="182880"/>
              </a:xfrm>
              <a:prstGeom prst="ellipse">
                <a:avLst/>
              </a:prstGeom>
              <a:noFill/>
              <a:ln w="38100"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10229850" y="4719638"/>
                <a:ext cx="1128713" cy="19818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10877550" y="4786313"/>
                <a:ext cx="481013" cy="19002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1358563" y="4814888"/>
                <a:ext cx="885825" cy="187171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11358563" y="5664875"/>
                <a:ext cx="942975" cy="1021729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1358563" y="6500813"/>
                <a:ext cx="729523" cy="18579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 flipV="1">
                <a:off x="10473060" y="5736458"/>
                <a:ext cx="885503" cy="950146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10367963" y="6415088"/>
                <a:ext cx="990600" cy="286371"/>
              </a:xfrm>
              <a:prstGeom prst="straightConnector1">
                <a:avLst/>
              </a:prstGeom>
              <a:ln w="25400">
                <a:solidFill>
                  <a:srgbClr val="333399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3216778" y="9140166"/>
                <a:ext cx="168208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Optics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01940" y="7217710"/>
                <a:ext cx="19229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Surface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370595" y="4258608"/>
                <a:ext cx="2926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Image Plane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1606522" y="2587280"/>
                <a:ext cx="17764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Light Source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05068" y="6055324"/>
                <a:ext cx="2926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latin typeface="Garamond" panose="02020404030301010803" pitchFamily="18" charset="0"/>
                  </a:rPr>
                  <a:t>Sensor Plane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45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1107" y="4109014"/>
                    <a:ext cx="471539" cy="69249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H="1">
                <a:off x="11346074" y="3169117"/>
                <a:ext cx="2511763" cy="3517487"/>
              </a:xfrm>
              <a:prstGeom prst="straightConnector1">
                <a:avLst/>
              </a:prstGeom>
              <a:ln w="25400">
                <a:solidFill>
                  <a:srgbClr val="972F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226501" y="8286143"/>
                <a:ext cx="136534" cy="1489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363035" y="8422486"/>
                <a:ext cx="0" cy="1371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299079" y="6686604"/>
                <a:ext cx="10059484" cy="1735883"/>
              </a:xfrm>
              <a:prstGeom prst="line">
                <a:avLst/>
              </a:prstGeom>
              <a:ln w="3810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21035153">
                <a:off x="6778389" y="7378891"/>
                <a:ext cx="457200" cy="109728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09" y="8742348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404515" y="8574213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75730" y="7792822"/>
            <a:ext cx="12386307" cy="5900157"/>
            <a:chOff x="2358715" y="249016"/>
            <a:chExt cx="12386307" cy="5900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52" b="496"/>
            <a:stretch/>
          </p:blipFill>
          <p:spPr>
            <a:xfrm>
              <a:off x="10887246" y="249016"/>
              <a:ext cx="3844128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81"/>
            <a:stretch/>
          </p:blipFill>
          <p:spPr>
            <a:xfrm>
              <a:off x="2372363" y="249017"/>
              <a:ext cx="3973847" cy="54864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358715" y="5749065"/>
              <a:ext cx="400114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5865" y="5749065"/>
              <a:ext cx="4060940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98" y="5749065"/>
              <a:ext cx="387142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7324" y="8806552"/>
            <a:ext cx="5148943" cy="3091541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4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6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7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7535" y="7942026"/>
            <a:ext cx="6897401" cy="5951542"/>
            <a:chOff x="3085489" y="384573"/>
            <a:chExt cx="6897401" cy="59515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897715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897529" y="384573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85489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09568" y="3508317"/>
              <a:ext cx="3273322" cy="3867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5314886" y="10097184"/>
            <a:ext cx="11458989" cy="3935885"/>
            <a:chOff x="2868809" y="1360257"/>
            <a:chExt cx="11458989" cy="393588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6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69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60257"/>
              <a:ext cx="5029201" cy="3932682"/>
              <a:chOff x="2868809" y="1379342"/>
              <a:chExt cx="5029201" cy="3925403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79342"/>
                <a:ext cx="5029200" cy="399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4" cy="3141991"/>
                <a:chOff x="2885400" y="1969978"/>
                <a:chExt cx="4977574" cy="3141991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4" cy="3141991"/>
                  <a:chOff x="2837802" y="2103551"/>
                  <a:chExt cx="4977574" cy="3141991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7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2" y="4713172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6" y="3147878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27" y="2407708"/>
                    <a:ext cx="1242649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6" y="3950413"/>
                    <a:ext cx="857927" cy="3379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1181302" y="7600229"/>
            <a:ext cx="5438866" cy="3385628"/>
            <a:chOff x="2908185" y="2103747"/>
            <a:chExt cx="4821855" cy="3141334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1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87222" y="4930956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61753" y="316298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628364" y="2422568"/>
              <a:ext cx="1101676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532757" y="2412313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908185" y="3115944"/>
              <a:ext cx="760600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3003490" y="4923285"/>
              <a:ext cx="590063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644888" y="4078977"/>
              <a:ext cx="931138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819810" y="4063008"/>
              <a:ext cx="760601" cy="314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997837" y="4649341"/>
            <a:ext cx="15065678" cy="12638929"/>
            <a:chOff x="626237" y="77336"/>
            <a:chExt cx="15065678" cy="12638929"/>
          </a:xfrm>
        </p:grpSpPr>
        <p:grpSp>
          <p:nvGrpSpPr>
            <p:cNvPr id="9" name="Group 8"/>
            <p:cNvGrpSpPr/>
            <p:nvPr/>
          </p:nvGrpSpPr>
          <p:grpSpPr>
            <a:xfrm>
              <a:off x="626237" y="4327358"/>
              <a:ext cx="4910328" cy="4131378"/>
              <a:chOff x="322638" y="4354016"/>
              <a:chExt cx="4910328" cy="41313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1" y="4827794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98187" y="438557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2638" y="435401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95203" y="77336"/>
              <a:ext cx="4910328" cy="4125760"/>
              <a:chOff x="5721075" y="77336"/>
              <a:chExt cx="4910328" cy="412576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796624" y="10776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Noise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1075" y="77336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81587" y="77336"/>
              <a:ext cx="4910328" cy="4125242"/>
              <a:chOff x="10763647" y="77854"/>
              <a:chExt cx="4910328" cy="41252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545496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1839196" y="99575"/>
                <a:ext cx="3013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Gaussian Filtered Image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63647" y="77854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781587" y="4327358"/>
              <a:ext cx="4910328" cy="4134785"/>
              <a:chOff x="10781587" y="4302483"/>
              <a:chExt cx="4910328" cy="4134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983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1857136" y="4348197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Median Filtered Image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81587" y="4302483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695203" y="4327358"/>
              <a:ext cx="4910328" cy="4133698"/>
              <a:chOff x="5719631" y="4303570"/>
              <a:chExt cx="4910328" cy="4133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4779668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95180" y="4345468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Salt and Pepper Noise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19631" y="43035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95203" y="8585322"/>
              <a:ext cx="4910328" cy="4130943"/>
              <a:chOff x="5718944" y="8585322"/>
              <a:chExt cx="4910328" cy="413094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7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3202" y="8622576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Blurred Image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18944" y="8585322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781587" y="8585322"/>
              <a:ext cx="4910328" cy="4130795"/>
              <a:chOff x="10766964" y="8585470"/>
              <a:chExt cx="4910328" cy="413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411" y="9058665"/>
                <a:ext cx="4876800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1842513" y="8626031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Sharpened Image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66964" y="8585470"/>
                <a:ext cx="4910328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688864" y="4734380"/>
            <a:ext cx="11312267" cy="10413101"/>
            <a:chOff x="3539096" y="4413538"/>
            <a:chExt cx="11312267" cy="10413101"/>
          </a:xfrm>
        </p:grpSpPr>
        <p:grpSp>
          <p:nvGrpSpPr>
            <p:cNvPr id="37" name="Group 36"/>
            <p:cNvGrpSpPr/>
            <p:nvPr/>
          </p:nvGrpSpPr>
          <p:grpSpPr>
            <a:xfrm>
              <a:off x="3539096" y="4413538"/>
              <a:ext cx="3457480" cy="5045150"/>
              <a:chOff x="3602538" y="4413538"/>
              <a:chExt cx="3457480" cy="5045150"/>
            </a:xfrm>
          </p:grpSpPr>
          <p:pic>
            <p:nvPicPr>
              <p:cNvPr id="1026" name="Picture 2" descr="Image result for buildi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8487" y="4886688"/>
                <a:ext cx="3429000" cy="4572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602538" y="4413538"/>
                <a:ext cx="3457480" cy="457200"/>
                <a:chOff x="3602538" y="4413538"/>
                <a:chExt cx="3457480" cy="4572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602538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Original Image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7466490" y="4414215"/>
              <a:ext cx="3457480" cy="5044473"/>
              <a:chOff x="7842029" y="4414215"/>
              <a:chExt cx="3457480" cy="5044473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744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7842029" y="4414215"/>
                <a:ext cx="3457480" cy="457200"/>
                <a:chOff x="3607087" y="4413538"/>
                <a:chExt cx="3457480" cy="4572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3607087" y="4413538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1663" y="4442083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Convert to Gray </a:t>
                  </a:r>
                  <a:r>
                    <a:rPr lang="en-US" sz="2000" b="1" dirty="0">
                      <a:latin typeface="Garamond" panose="02020404030301010803" pitchFamily="18" charset="0"/>
                    </a:rPr>
                    <a:t>Image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1393883" y="4416650"/>
              <a:ext cx="3457480" cy="5042038"/>
              <a:chOff x="11910048" y="4416650"/>
              <a:chExt cx="3457480" cy="504203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4881" y="4886688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1910048" y="4416650"/>
                <a:ext cx="345748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54624" y="4445195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Gaussian Blur Image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539096" y="9761605"/>
              <a:ext cx="3457480" cy="5065034"/>
              <a:chOff x="3475655" y="10676005"/>
              <a:chExt cx="3457480" cy="506503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895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3475655" y="10676005"/>
                <a:ext cx="3457480" cy="457200"/>
                <a:chOff x="6916256" y="6704764"/>
                <a:chExt cx="3457480" cy="4572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16256" y="6704764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260832" y="6733309"/>
                  <a:ext cx="275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Image Gradient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7466490" y="9761605"/>
              <a:ext cx="3457480" cy="5065034"/>
              <a:chOff x="7444094" y="10676005"/>
              <a:chExt cx="3457480" cy="506503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076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7444094" y="10676005"/>
                <a:ext cx="3457480" cy="457200"/>
                <a:chOff x="7444094" y="10676263"/>
                <a:chExt cx="3457480" cy="4572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444094" y="1067626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54126" y="10716760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Non-Maximum Suppression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11393883" y="9761605"/>
              <a:ext cx="3457480" cy="5065034"/>
              <a:chOff x="11677819" y="10676005"/>
              <a:chExt cx="3457480" cy="5065034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1799" y="11169039"/>
                <a:ext cx="3429000" cy="4572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55" name="Group 54"/>
              <p:cNvGrpSpPr/>
              <p:nvPr/>
            </p:nvGrpSpPr>
            <p:grpSpPr>
              <a:xfrm>
                <a:off x="11677819" y="10676005"/>
                <a:ext cx="3457480" cy="457200"/>
                <a:chOff x="11677819" y="10690693"/>
                <a:chExt cx="3457480" cy="4572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11677819" y="10690693"/>
                  <a:ext cx="345748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1687851" y="10719238"/>
                  <a:ext cx="3437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Garamond" panose="02020404030301010803" pitchFamily="18" charset="0"/>
                    </a:rPr>
                    <a:t>Hysteresis Thresholding</a:t>
                  </a:r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p:grpSp>
        </p:grpSp>
        <p:cxnSp>
          <p:nvCxnSpPr>
            <p:cNvPr id="65" name="Straight Arrow Connector 64"/>
            <p:cNvCxnSpPr>
              <a:stCxn id="1026" idx="3"/>
              <a:endCxn id="31" idx="1"/>
            </p:cNvCxnSpPr>
            <p:nvPr/>
          </p:nvCxnSpPr>
          <p:spPr>
            <a:xfrm>
              <a:off x="6984045" y="7172688"/>
              <a:ext cx="497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1" idx="3"/>
              <a:endCxn id="32" idx="1"/>
            </p:cNvCxnSpPr>
            <p:nvPr/>
          </p:nvCxnSpPr>
          <p:spPr>
            <a:xfrm>
              <a:off x="10910205" y="7172688"/>
              <a:ext cx="498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9" idx="3"/>
              <a:endCxn id="30" idx="1"/>
            </p:cNvCxnSpPr>
            <p:nvPr/>
          </p:nvCxnSpPr>
          <p:spPr>
            <a:xfrm>
              <a:off x="6983336" y="12540639"/>
              <a:ext cx="500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0" idx="3"/>
              <a:endCxn id="28" idx="1"/>
            </p:cNvCxnSpPr>
            <p:nvPr/>
          </p:nvCxnSpPr>
          <p:spPr>
            <a:xfrm>
              <a:off x="10912472" y="12540639"/>
              <a:ext cx="495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32" idx="2"/>
              <a:endCxn id="29" idx="1"/>
            </p:cNvCxnSpPr>
            <p:nvPr/>
          </p:nvCxnSpPr>
          <p:spPr>
            <a:xfrm rot="5400000">
              <a:off x="6797801" y="6215223"/>
              <a:ext cx="3081951" cy="9568880"/>
            </a:xfrm>
            <a:prstGeom prst="bentConnector4">
              <a:avLst>
                <a:gd name="adj1" fmla="val 5105"/>
                <a:gd name="adj2" fmla="val 102389"/>
              </a:avLst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22626" y="8517700"/>
            <a:ext cx="11154819" cy="4388716"/>
            <a:chOff x="2351019" y="3945696"/>
            <a:chExt cx="11154819" cy="4388718"/>
          </a:xfrm>
        </p:grpSpPr>
        <p:grpSp>
          <p:nvGrpSpPr>
            <p:cNvPr id="8" name="Group 7"/>
            <p:cNvGrpSpPr/>
            <p:nvPr/>
          </p:nvGrpSpPr>
          <p:grpSpPr>
            <a:xfrm>
              <a:off x="2351019" y="3945696"/>
              <a:ext cx="5508521" cy="4381344"/>
              <a:chOff x="2351019" y="3945696"/>
              <a:chExt cx="5508521" cy="43813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67" t="6442" r="8437" b="5454"/>
              <a:stretch/>
            </p:blipFill>
            <p:spPr>
              <a:xfrm>
                <a:off x="2365767" y="3945696"/>
                <a:ext cx="5486400" cy="397386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351019" y="7926930"/>
                <a:ext cx="550852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97316" y="3945696"/>
              <a:ext cx="5508522" cy="4388718"/>
              <a:chOff x="7997316" y="3945696"/>
              <a:chExt cx="5508522" cy="43887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7" t="6748" r="9310" b="5564"/>
              <a:stretch/>
            </p:blipFill>
            <p:spPr>
              <a:xfrm>
                <a:off x="8012064" y="3945696"/>
                <a:ext cx="5486400" cy="398123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997316" y="7934304"/>
                <a:ext cx="550852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0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79" y="8065828"/>
            <a:ext cx="12383496" cy="4448654"/>
            <a:chOff x="524466" y="599959"/>
            <a:chExt cx="15411273" cy="5536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549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364507" y="5638377"/>
              <a:ext cx="7571232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466" y="5638374"/>
              <a:ext cx="7572204" cy="4979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819315" y="6686174"/>
            <a:ext cx="4882873" cy="6380466"/>
            <a:chOff x="5447708" y="2114172"/>
            <a:chExt cx="4882873" cy="6380466"/>
          </a:xfrm>
        </p:grpSpPr>
        <p:grpSp>
          <p:nvGrpSpPr>
            <p:cNvPr id="21" name="Group 20"/>
            <p:cNvGrpSpPr/>
            <p:nvPr/>
          </p:nvGrpSpPr>
          <p:grpSpPr>
            <a:xfrm>
              <a:off x="7340504" y="2114172"/>
              <a:ext cx="1097280" cy="1796364"/>
              <a:chOff x="7380370" y="2114172"/>
              <a:chExt cx="1097280" cy="17963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561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38037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Original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978060" y="4267724"/>
              <a:ext cx="1097280" cy="1796364"/>
              <a:chOff x="5990796" y="2114172"/>
              <a:chExt cx="1097280" cy="179636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036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0796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02949" y="4267724"/>
              <a:ext cx="1097280" cy="1796364"/>
              <a:chOff x="8755550" y="2114172"/>
              <a:chExt cx="1097280" cy="17963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790" y="2481786"/>
                <a:ext cx="10668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5550" y="2114172"/>
                <a:ext cx="1097280" cy="38670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172597" y="6421275"/>
              <a:ext cx="2157984" cy="2073363"/>
              <a:chOff x="12571218" y="1837173"/>
              <a:chExt cx="2157984" cy="20733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3410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571218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7708" y="6421275"/>
              <a:ext cx="2157984" cy="2073363"/>
              <a:chOff x="10129934" y="1837173"/>
              <a:chExt cx="2157984" cy="20733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26" y="2481786"/>
                <a:ext cx="2133600" cy="1428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129934" y="1837173"/>
                <a:ext cx="2157984" cy="6810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71239" y="8382696"/>
            <a:ext cx="5747222" cy="4115386"/>
            <a:chOff x="4699639" y="838894"/>
            <a:chExt cx="5747222" cy="4115386"/>
          </a:xfrm>
        </p:grpSpPr>
        <p:sp>
          <p:nvSpPr>
            <p:cNvPr id="8" name="TextBox 7"/>
            <p:cNvSpPr txBox="1"/>
            <p:nvPr/>
          </p:nvSpPr>
          <p:spPr>
            <a:xfrm>
              <a:off x="4699639" y="838894"/>
              <a:ext cx="281924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30509" y="838894"/>
              <a:ext cx="28163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038571" y="12313267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1284405" y="9308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05761" y="12284735"/>
            <a:ext cx="2286000" cy="3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913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5045249" y="9308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190443" y="10614651"/>
            <a:ext cx="1623969" cy="126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913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110865" y="10843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342663" y="9812671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20" y="8986847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535609" y="9134483"/>
            <a:ext cx="3715907" cy="3171825"/>
            <a:chOff x="3164000" y="1590675"/>
            <a:chExt cx="3715907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45639"/>
              <a:ext cx="1447800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45852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09391"/>
              <a:ext cx="2235293" cy="386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913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2379755" y="6401206"/>
            <a:ext cx="8799779" cy="3810058"/>
            <a:chOff x="2379755" y="6401206"/>
            <a:chExt cx="8799779" cy="381005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79755" y="6401206"/>
              <a:ext cx="8799779" cy="3810058"/>
              <a:chOff x="2379755" y="6401206"/>
              <a:chExt cx="8799779" cy="3810058"/>
            </a:xfrm>
          </p:grpSpPr>
          <p:cxnSp>
            <p:nvCxnSpPr>
              <p:cNvPr id="10" name="Straight Arrow Connector 9"/>
              <p:cNvCxnSpPr>
                <a:stCxn id="13" idx="6"/>
              </p:cNvCxnSpPr>
              <p:nvPr/>
            </p:nvCxnSpPr>
            <p:spPr>
              <a:xfrm>
                <a:off x="2820628" y="9823163"/>
                <a:ext cx="146304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3" idx="0"/>
              </p:cNvCxnSpPr>
              <p:nvPr/>
            </p:nvCxnSpPr>
            <p:spPr>
              <a:xfrm flipV="1">
                <a:off x="2729189" y="8266471"/>
                <a:ext cx="0" cy="146525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7749" y="9731723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13" idx="7"/>
                <a:endCxn id="88" idx="3"/>
              </p:cNvCxnSpPr>
              <p:nvPr/>
            </p:nvCxnSpPr>
            <p:spPr>
              <a:xfrm flipV="1">
                <a:off x="2793847" y="6518279"/>
                <a:ext cx="6923682" cy="324022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3" idx="7"/>
                <a:endCxn id="31" idx="2"/>
              </p:cNvCxnSpPr>
              <p:nvPr/>
            </p:nvCxnSpPr>
            <p:spPr>
              <a:xfrm flipV="1">
                <a:off x="2793847" y="8051267"/>
                <a:ext cx="6540225" cy="170723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9334072" y="7959827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1" idx="1"/>
              </p:cNvCxnSpPr>
              <p:nvPr/>
            </p:nvCxnSpPr>
            <p:spPr>
              <a:xfrm flipH="1" flipV="1">
                <a:off x="8658970" y="6699359"/>
                <a:ext cx="701884" cy="128725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1" idx="7"/>
              </p:cNvCxnSpPr>
              <p:nvPr/>
            </p:nvCxnSpPr>
            <p:spPr>
              <a:xfrm flipV="1">
                <a:off x="9490170" y="7290713"/>
                <a:ext cx="1276331" cy="69589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31" idx="6"/>
              </p:cNvCxnSpPr>
              <p:nvPr/>
            </p:nvCxnSpPr>
            <p:spPr>
              <a:xfrm>
                <a:off x="9516952" y="8051267"/>
                <a:ext cx="16625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>
              <a:xfrm rot="7978363">
                <a:off x="9921865" y="7828810"/>
                <a:ext cx="189410" cy="182158"/>
              </a:xfrm>
              <a:custGeom>
                <a:avLst/>
                <a:gdLst>
                  <a:gd name="connsiteX0" fmla="*/ 3946 w 1733594"/>
                  <a:gd name="connsiteY0" fmla="*/ 1667219 h 1667219"/>
                  <a:gd name="connsiteX1" fmla="*/ 11291 w 1733594"/>
                  <a:gd name="connsiteY1" fmla="*/ 1454226 h 1667219"/>
                  <a:gd name="connsiteX2" fmla="*/ 99426 w 1733594"/>
                  <a:gd name="connsiteY2" fmla="*/ 1134737 h 1667219"/>
                  <a:gd name="connsiteX3" fmla="*/ 227956 w 1733594"/>
                  <a:gd name="connsiteY3" fmla="*/ 881349 h 1667219"/>
                  <a:gd name="connsiteX4" fmla="*/ 451965 w 1733594"/>
                  <a:gd name="connsiteY4" fmla="*/ 569205 h 1667219"/>
                  <a:gd name="connsiteX5" fmla="*/ 683320 w 1733594"/>
                  <a:gd name="connsiteY5" fmla="*/ 359884 h 1667219"/>
                  <a:gd name="connsiteX6" fmla="*/ 944052 w 1733594"/>
                  <a:gd name="connsiteY6" fmla="*/ 198303 h 1667219"/>
                  <a:gd name="connsiteX7" fmla="*/ 1215801 w 1733594"/>
                  <a:gd name="connsiteY7" fmla="*/ 80790 h 1667219"/>
                  <a:gd name="connsiteX8" fmla="*/ 1498568 w 1733594"/>
                  <a:gd name="connsiteY8" fmla="*/ 14689 h 1667219"/>
                  <a:gd name="connsiteX9" fmla="*/ 1733594 w 1733594"/>
                  <a:gd name="connsiteY9" fmla="*/ 0 h 16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94" h="1667219">
                    <a:moveTo>
                      <a:pt x="3946" y="1667219"/>
                    </a:moveTo>
                    <a:cubicBezTo>
                      <a:pt x="-338" y="1605096"/>
                      <a:pt x="-4622" y="1542973"/>
                      <a:pt x="11291" y="1454226"/>
                    </a:cubicBezTo>
                    <a:cubicBezTo>
                      <a:pt x="27204" y="1365479"/>
                      <a:pt x="63315" y="1230216"/>
                      <a:pt x="99426" y="1134737"/>
                    </a:cubicBezTo>
                    <a:cubicBezTo>
                      <a:pt x="135537" y="1039257"/>
                      <a:pt x="169200" y="975604"/>
                      <a:pt x="227956" y="881349"/>
                    </a:cubicBezTo>
                    <a:cubicBezTo>
                      <a:pt x="286712" y="787094"/>
                      <a:pt x="376071" y="656116"/>
                      <a:pt x="451965" y="569205"/>
                    </a:cubicBezTo>
                    <a:cubicBezTo>
                      <a:pt x="527859" y="482294"/>
                      <a:pt x="601306" y="421701"/>
                      <a:pt x="683320" y="359884"/>
                    </a:cubicBezTo>
                    <a:cubicBezTo>
                      <a:pt x="765335" y="298067"/>
                      <a:pt x="855305" y="244819"/>
                      <a:pt x="944052" y="198303"/>
                    </a:cubicBezTo>
                    <a:cubicBezTo>
                      <a:pt x="1032799" y="151787"/>
                      <a:pt x="1123382" y="111392"/>
                      <a:pt x="1215801" y="80790"/>
                    </a:cubicBezTo>
                    <a:cubicBezTo>
                      <a:pt x="1308220" y="50188"/>
                      <a:pt x="1412269" y="28154"/>
                      <a:pt x="1498568" y="14689"/>
                    </a:cubicBezTo>
                    <a:cubicBezTo>
                      <a:pt x="1584867" y="1224"/>
                      <a:pt x="1688915" y="1836"/>
                      <a:pt x="1733594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cxnSp>
            <p:nvCxnSpPr>
              <p:cNvPr id="82" name="Straight Arrow Connector 81"/>
              <p:cNvCxnSpPr>
                <a:stCxn id="80" idx="2"/>
              </p:cNvCxnSpPr>
              <p:nvPr/>
            </p:nvCxnSpPr>
            <p:spPr>
              <a:xfrm flipH="1" flipV="1">
                <a:off x="9973293" y="7734804"/>
                <a:ext cx="76355" cy="10131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697442" y="6401206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stCxn id="31" idx="0"/>
                <a:endCxn id="88" idx="4"/>
              </p:cNvCxnSpPr>
              <p:nvPr/>
            </p:nvCxnSpPr>
            <p:spPr>
              <a:xfrm flipV="1">
                <a:off x="9425512" y="6538366"/>
                <a:ext cx="340510" cy="1421461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8278503"/>
                    <a:ext cx="273921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0000" r="-222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5511" y="9934265"/>
                    <a:ext cx="31130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7647" r="-196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9755" y="9672631"/>
                    <a:ext cx="30187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000" r="-4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/>
                  <p:cNvSpPr txBox="1"/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60384">
                    <a:off x="8424846" y="6754555"/>
                    <a:ext cx="269496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677" r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914816">
                    <a:off x="10677719" y="7345917"/>
                    <a:ext cx="30687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955" r="-8955"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880539">
                    <a:off x="9223360" y="8085738"/>
                    <a:ext cx="29745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769" r="-10769"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2431" y="7774267"/>
                    <a:ext cx="189474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2258" r="-2258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6154512" y="7742907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959" y="8904886"/>
                    <a:ext cx="276678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0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527" y="7715731"/>
                  <a:ext cx="29155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833" r="-20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834" y="7179624"/>
                  <a:ext cx="28886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1277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096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4" y="9401181"/>
            <a:ext cx="12401550" cy="5419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4603" y="5061842"/>
            <a:ext cx="11723260" cy="3758308"/>
            <a:chOff x="2753003" y="489842"/>
            <a:chExt cx="11723260" cy="3758308"/>
          </a:xfrm>
        </p:grpSpPr>
        <p:grpSp>
          <p:nvGrpSpPr>
            <p:cNvPr id="29" name="Group 28"/>
            <p:cNvGrpSpPr/>
            <p:nvPr/>
          </p:nvGrpSpPr>
          <p:grpSpPr>
            <a:xfrm>
              <a:off x="2753003" y="489842"/>
              <a:ext cx="11723260" cy="3567808"/>
              <a:chOff x="2753003" y="489842"/>
              <a:chExt cx="11723260" cy="356780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038475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28950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3273981" y="2782723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0" name="Straight Arrow Connector 69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277100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7267575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>
                <a:off x="6669405" y="2386962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20" name="Rectangle 11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21" name="Straight Arrow Connector 12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6" name="Straight Arrow Connector 11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11" name="Straight Arrow Connector 11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11402854" y="1952625"/>
                <a:ext cx="9525" cy="2105025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393329" y="1943100"/>
                <a:ext cx="2352675" cy="1257300"/>
              </a:xfrm>
              <a:prstGeom prst="line">
                <a:avLst/>
              </a:prstGeom>
              <a:ln w="38100">
                <a:solidFill>
                  <a:srgbClr val="7E7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0785634" y="1335400"/>
                <a:ext cx="1234440" cy="1236350"/>
                <a:chOff x="6812280" y="6920858"/>
                <a:chExt cx="1234440" cy="1236350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694944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54" name="Straight Arrow Connector 15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6949440" y="692085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8" name="Rectangle 14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9" name="Straight Arrow Connector 14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6949440" y="719708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6812280" y="7059928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9" name="Straight Arrow Connector 138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7086600" y="7058973"/>
                  <a:ext cx="960120" cy="960120"/>
                  <a:chOff x="5701665" y="5844539"/>
                  <a:chExt cx="960120" cy="96012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5838825" y="5981699"/>
                    <a:ext cx="685800" cy="685800"/>
                  </a:xfrm>
                  <a:prstGeom prst="rect">
                    <a:avLst/>
                  </a:prstGeom>
                  <a:solidFill>
                    <a:srgbClr val="7AA69C">
                      <a:alpha val="50000"/>
                    </a:srgbClr>
                  </a:solidFill>
                  <a:ln>
                    <a:solidFill>
                      <a:srgbClr val="4C5A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/>
                  </a:p>
                </p:txBody>
              </p: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652462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652462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/>
                  <p:nvPr/>
                </p:nvCxnSpPr>
                <p:spPr>
                  <a:xfrm flipH="1" flipV="1">
                    <a:off x="5701665" y="584453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/>
                  <p:nvPr/>
                </p:nvCxnSpPr>
                <p:spPr>
                  <a:xfrm flipH="1">
                    <a:off x="5701665" y="6667499"/>
                    <a:ext cx="137160" cy="137160"/>
                  </a:xfrm>
                  <a:prstGeom prst="straightConnector1">
                    <a:avLst/>
                  </a:prstGeom>
                  <a:ln>
                    <a:solidFill>
                      <a:srgbClr val="4C5A6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8" name="TextBox 157"/>
              <p:cNvSpPr txBox="1"/>
              <p:nvPr/>
            </p:nvSpPr>
            <p:spPr>
              <a:xfrm>
                <a:off x="2753003" y="493653"/>
                <a:ext cx="3178888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 </a:t>
                </a:r>
                <a:r>
                  <a:rPr lang="en-US" sz="2000" dirty="0">
                    <a:latin typeface="Garamond" panose="02020404030301010803" pitchFamily="18" charset="0"/>
                  </a:rPr>
                  <a:t>Region: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In All Directions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497617" y="489842"/>
                <a:ext cx="3644939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No Change Along Edge Direction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0663068" y="489842"/>
                <a:ext cx="3813195" cy="7078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r>
                  <a:rPr lang="en-US" sz="2000" dirty="0">
                    <a:latin typeface="Garamond" panose="02020404030301010803" pitchFamily="18" charset="0"/>
                  </a:rPr>
                  <a:t>: </a:t>
                </a:r>
              </a:p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Significant Change in All Directions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753003" y="1201539"/>
              <a:ext cx="3178888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7617" y="1201539"/>
              <a:ext cx="3644939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663068" y="1201539"/>
              <a:ext cx="3813195" cy="304661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3100" y="59653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11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4305" y="6673428"/>
            <a:ext cx="8617786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28" name="Group 27"/>
          <p:cNvGrpSpPr/>
          <p:nvPr/>
        </p:nvGrpSpPr>
        <p:grpSpPr>
          <a:xfrm>
            <a:off x="2273973" y="6184236"/>
            <a:ext cx="8602579" cy="8386010"/>
            <a:chOff x="902368" y="1612232"/>
            <a:chExt cx="8602579" cy="8386010"/>
          </a:xfrm>
        </p:grpSpPr>
        <p:sp>
          <p:nvSpPr>
            <p:cNvPr id="27" name="Rectangle 26"/>
            <p:cNvSpPr/>
            <p:nvPr/>
          </p:nvSpPr>
          <p:spPr>
            <a:xfrm>
              <a:off x="902368" y="1612232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0594" y="1710854"/>
              <a:ext cx="249796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Flat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24020" y="1713673"/>
              <a:ext cx="24980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50866" y="1710027"/>
              <a:ext cx="249631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Corner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45040" y="3145525"/>
              <a:ext cx="248830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Input Image Patch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48503" y="5772183"/>
              <a:ext cx="24952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X Derivative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51070" y="8387459"/>
              <a:ext cx="2500361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Y Derivative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2" t="7464" r="18305" b="16366"/>
            <a:stretch/>
          </p:blipFill>
          <p:spPr>
            <a:xfrm>
              <a:off x="1405653" y="2114844"/>
              <a:ext cx="2469939" cy="246536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0" t="7564" r="18394" b="16345"/>
            <a:stretch/>
          </p:blipFill>
          <p:spPr>
            <a:xfrm>
              <a:off x="1405653" y="4736357"/>
              <a:ext cx="247231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6" t="7395" r="18263" b="16140"/>
            <a:stretch/>
          </p:blipFill>
          <p:spPr>
            <a:xfrm>
              <a:off x="1405653" y="7350034"/>
              <a:ext cx="2468880" cy="247495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223" b="16382"/>
            <a:stretch/>
          </p:blipFill>
          <p:spPr>
            <a:xfrm>
              <a:off x="4136259" y="2114844"/>
              <a:ext cx="247279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553" r="18324" b="16381"/>
            <a:stretch/>
          </p:blipFill>
          <p:spPr>
            <a:xfrm>
              <a:off x="4136259" y="4736357"/>
              <a:ext cx="2472806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9" t="7433" r="18324" b="16382"/>
            <a:stretch/>
          </p:blipFill>
          <p:spPr>
            <a:xfrm>
              <a:off x="4136259" y="7356113"/>
              <a:ext cx="2468878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7428" r="18290" b="16312"/>
            <a:stretch/>
          </p:blipFill>
          <p:spPr>
            <a:xfrm>
              <a:off x="6864810" y="2114844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7397" r="18370" b="16478"/>
            <a:stretch/>
          </p:blipFill>
          <p:spPr>
            <a:xfrm>
              <a:off x="6864810" y="4736357"/>
              <a:ext cx="247189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3" t="7512" r="31012" b="16275"/>
            <a:stretch/>
          </p:blipFill>
          <p:spPr>
            <a:xfrm>
              <a:off x="6864810" y="7356113"/>
              <a:ext cx="2468880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2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77" y="5069309"/>
            <a:ext cx="5592583" cy="47794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73973" y="6184236"/>
            <a:ext cx="8708118" cy="8718792"/>
            <a:chOff x="2273973" y="6184236"/>
            <a:chExt cx="8708118" cy="8718792"/>
          </a:xfrm>
        </p:grpSpPr>
        <p:sp>
          <p:nvSpPr>
            <p:cNvPr id="3" name="Rectangle 2"/>
            <p:cNvSpPr/>
            <p:nvPr/>
          </p:nvSpPr>
          <p:spPr>
            <a:xfrm>
              <a:off x="2364305" y="6673428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973" y="6184236"/>
              <a:ext cx="8602579" cy="838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65861" y="6282031"/>
              <a:ext cx="2889339" cy="2892749"/>
              <a:chOff x="2366065" y="6282858"/>
              <a:chExt cx="2889339" cy="289274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65766" y="6282858"/>
                <a:ext cx="24896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Flat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319970" y="7729402"/>
                <a:ext cx="2492300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Input Image Patch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6694799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2371741" y="9296214"/>
              <a:ext cx="2877579" cy="2495228"/>
              <a:chOff x="2365656" y="9301096"/>
              <a:chExt cx="2877579" cy="2495228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1318097" y="10348655"/>
                <a:ext cx="249522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X Derivative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77788" y="93163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71741" y="11912876"/>
              <a:ext cx="2877578" cy="2490911"/>
              <a:chOff x="2373609" y="11912876"/>
              <a:chExt cx="2877578" cy="2490911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1328208" y="12958277"/>
                <a:ext cx="249091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Y Derivative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9" t="7542" r="18490" b="16473"/>
              <a:stretch/>
            </p:blipFill>
            <p:spPr>
              <a:xfrm>
                <a:off x="2785740" y="11924805"/>
                <a:ext cx="2465447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485594" y="6282031"/>
              <a:ext cx="2498008" cy="2878002"/>
              <a:chOff x="5495625" y="6285677"/>
              <a:chExt cx="2498008" cy="287800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495625" y="6285677"/>
                <a:ext cx="249800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Edge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5" t="7516" r="18250" b="16392"/>
              <a:stretch/>
            </p:blipFill>
            <p:spPr>
              <a:xfrm>
                <a:off x="5509273" y="6694799"/>
                <a:ext cx="2472309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9" t="7542" r="18490" b="16473"/>
            <a:stretch/>
          </p:blipFill>
          <p:spPr>
            <a:xfrm>
              <a:off x="5505690" y="11923892"/>
              <a:ext cx="2465447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2" t="7531" r="18371" b="16343"/>
            <a:stretch/>
          </p:blipFill>
          <p:spPr>
            <a:xfrm>
              <a:off x="5500158" y="9311423"/>
              <a:ext cx="2468879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8213792" y="6282031"/>
              <a:ext cx="2496312" cy="2881648"/>
              <a:chOff x="8213792" y="6282031"/>
              <a:chExt cx="2496312" cy="288164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13792" y="6282031"/>
                <a:ext cx="24963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Corner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7590" r="18215" b="7590"/>
              <a:stretch/>
            </p:blipFill>
            <p:spPr>
              <a:xfrm>
                <a:off x="8226651" y="6694799"/>
                <a:ext cx="2471736" cy="246888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4" t="7588" r="18535" b="16326"/>
            <a:stretch/>
          </p:blipFill>
          <p:spPr>
            <a:xfrm>
              <a:off x="8228459" y="9307448"/>
              <a:ext cx="2466975" cy="24688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590" r="18322" b="16451"/>
            <a:stretch/>
          </p:blipFill>
          <p:spPr>
            <a:xfrm>
              <a:off x="8227507" y="11923892"/>
              <a:ext cx="2468880" cy="246477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98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1" y="5585464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53" y="5408297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158" y="5408296"/>
            <a:ext cx="5248275" cy="4972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518403" y="6264697"/>
            <a:ext cx="4704597" cy="4650891"/>
            <a:chOff x="5813839" y="6592342"/>
            <a:chExt cx="4704598" cy="4650891"/>
          </a:xfrm>
        </p:grpSpPr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77429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913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913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96656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91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913" dirty="0"/>
                    <a:t> small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49" t="-28889" r="-17391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461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071" r="-1071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4618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246613" y="5912448"/>
            <a:ext cx="4950360" cy="4657732"/>
            <a:chOff x="378641" y="6596813"/>
            <a:chExt cx="4950358" cy="4657732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707198"/>
              <a:chOff x="781263" y="6594841"/>
              <a:chExt cx="1523241" cy="7071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706322"/>
              <a:chOff x="4125445" y="9997557"/>
              <a:chExt cx="1179741" cy="70632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705010"/>
              <a:chOff x="706903" y="9997557"/>
              <a:chExt cx="1597601" cy="7050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9665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99753"/>
              <a:chOff x="3005102" y="7695222"/>
              <a:chExt cx="1242978" cy="69975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77428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46185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789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6766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46184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789" r="-877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7220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677" r="-645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608115" cy="294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m:rPr>
                                <m:nor/>
                              </m:rPr>
                              <a:rPr lang="en-US" sz="1913" b="1" dirty="0"/>
                              <m:t> </m:t>
                            </m:r>
                          </m:e>
                          <m:sub>
                            <m:r>
                              <a:rPr lang="en-US" sz="191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sz="1913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72208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574" r="-531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578336" y="10633458"/>
            <a:ext cx="10046910" cy="5141242"/>
            <a:chOff x="206734" y="6061458"/>
            <a:chExt cx="10046910" cy="5141242"/>
          </a:xfrm>
        </p:grpSpPr>
        <p:sp>
          <p:nvSpPr>
            <p:cNvPr id="50" name="TextBox 49"/>
            <p:cNvSpPr txBox="1"/>
            <p:nvPr/>
          </p:nvSpPr>
          <p:spPr>
            <a:xfrm>
              <a:off x="206734" y="6064029"/>
              <a:ext cx="50411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Good Feature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68892" y="6061458"/>
              <a:ext cx="4784752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Harris Corner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2473" y="6483987"/>
              <a:ext cx="5017443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83477" y="6483986"/>
              <a:ext cx="4767485" cy="471871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6618" y="9272951"/>
            <a:ext cx="9918321" cy="5014121"/>
            <a:chOff x="895011" y="4700944"/>
            <a:chExt cx="9918321" cy="5014121"/>
          </a:xfrm>
        </p:grpSpPr>
        <p:grpSp>
          <p:nvGrpSpPr>
            <p:cNvPr id="11" name="Group 10"/>
            <p:cNvGrpSpPr/>
            <p:nvPr/>
          </p:nvGrpSpPr>
          <p:grpSpPr>
            <a:xfrm>
              <a:off x="6108734" y="4707785"/>
              <a:ext cx="4704598" cy="4650891"/>
              <a:chOff x="5813839" y="6592342"/>
              <a:chExt cx="4704598" cy="465089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40374" y="6598124"/>
                <a:ext cx="4343400" cy="4346069"/>
                <a:chOff x="6947084" y="904875"/>
                <a:chExt cx="4349566" cy="4346069"/>
              </a:xfrm>
            </p:grpSpPr>
            <p:sp>
              <p:nvSpPr>
                <p:cNvPr id="10" name="Right Triangle 9"/>
                <p:cNvSpPr/>
                <p:nvPr/>
              </p:nvSpPr>
              <p:spPr>
                <a:xfrm>
                  <a:off x="6947084" y="3422144"/>
                  <a:ext cx="1828800" cy="1828800"/>
                </a:xfrm>
                <a:prstGeom prst="rtTriangle">
                  <a:avLst/>
                </a:prstGeom>
                <a:solidFill>
                  <a:srgbClr val="7E7E7E"/>
                </a:solidFill>
                <a:ln>
                  <a:solidFill>
                    <a:srgbClr val="7E7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424738" y="904875"/>
                  <a:ext cx="3871912" cy="3924300"/>
                </a:xfrm>
                <a:custGeom>
                  <a:avLst/>
                  <a:gdLst>
                    <a:gd name="connsiteX0" fmla="*/ 0 w 3871912"/>
                    <a:gd name="connsiteY0" fmla="*/ 2995613 h 3924300"/>
                    <a:gd name="connsiteX1" fmla="*/ 1052512 w 3871912"/>
                    <a:gd name="connsiteY1" fmla="*/ 4763 h 3924300"/>
                    <a:gd name="connsiteX2" fmla="*/ 3871912 w 3871912"/>
                    <a:gd name="connsiteY2" fmla="*/ 0 h 3924300"/>
                    <a:gd name="connsiteX3" fmla="*/ 3871912 w 3871912"/>
                    <a:gd name="connsiteY3" fmla="*/ 2976563 h 3924300"/>
                    <a:gd name="connsiteX4" fmla="*/ 928687 w 3871912"/>
                    <a:gd name="connsiteY4" fmla="*/ 3924300 h 3924300"/>
                    <a:gd name="connsiteX5" fmla="*/ 0 w 3871912"/>
                    <a:gd name="connsiteY5" fmla="*/ 2995613 h 392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1912" h="3924300">
                      <a:moveTo>
                        <a:pt x="0" y="2995613"/>
                      </a:moveTo>
                      <a:lnTo>
                        <a:pt x="1052512" y="4763"/>
                      </a:lnTo>
                      <a:lnTo>
                        <a:pt x="3871912" y="0"/>
                      </a:lnTo>
                      <a:lnTo>
                        <a:pt x="3871912" y="2976563"/>
                      </a:lnTo>
                      <a:lnTo>
                        <a:pt x="928687" y="3924300"/>
                      </a:lnTo>
                      <a:lnTo>
                        <a:pt x="0" y="2995613"/>
                      </a:lnTo>
                      <a:close/>
                    </a:path>
                  </a:pathLst>
                </a:custGeom>
                <a:solidFill>
                  <a:srgbClr val="7AA69C"/>
                </a:solidFill>
                <a:ln>
                  <a:solidFill>
                    <a:srgbClr val="7AA6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6953250" y="904875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400000" flipH="1">
                  <a:off x="9041606" y="2995900"/>
                  <a:ext cx="1519238" cy="2990850"/>
                </a:xfrm>
                <a:custGeom>
                  <a:avLst/>
                  <a:gdLst>
                    <a:gd name="connsiteX0" fmla="*/ 471488 w 1519238"/>
                    <a:gd name="connsiteY0" fmla="*/ 2990850 h 2990850"/>
                    <a:gd name="connsiteX1" fmla="*/ 1519238 w 1519238"/>
                    <a:gd name="connsiteY1" fmla="*/ 4763 h 2990850"/>
                    <a:gd name="connsiteX2" fmla="*/ 0 w 1519238"/>
                    <a:gd name="connsiteY2" fmla="*/ 0 h 2990850"/>
                    <a:gd name="connsiteX3" fmla="*/ 0 w 1519238"/>
                    <a:gd name="connsiteY3" fmla="*/ 2514600 h 2990850"/>
                    <a:gd name="connsiteX4" fmla="*/ 471488 w 1519238"/>
                    <a:gd name="connsiteY4" fmla="*/ 2990850 h 299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9238" h="2990850">
                      <a:moveTo>
                        <a:pt x="471488" y="2990850"/>
                      </a:moveTo>
                      <a:lnTo>
                        <a:pt x="1519238" y="4763"/>
                      </a:lnTo>
                      <a:lnTo>
                        <a:pt x="0" y="0"/>
                      </a:lnTo>
                      <a:lnTo>
                        <a:pt x="0" y="2514600"/>
                      </a:lnTo>
                      <a:lnTo>
                        <a:pt x="471488" y="2990850"/>
                      </a:lnTo>
                      <a:close/>
                    </a:path>
                  </a:pathLst>
                </a:custGeom>
                <a:solidFill>
                  <a:srgbClr val="4C5A69"/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5880225" y="10122314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40374" y="6596813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8696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134435" y="8005768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583637" y="700963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37" y="700963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610210" y="10409503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0210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54" r="-865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37568" y="8411145"/>
                    <a:ext cx="677429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7568" y="8411145"/>
                    <a:ext cx="63671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257179" y="10532948"/>
                    <a:ext cx="89665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91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sz="1913" dirty="0"/>
                      <a:t> small</a:t>
                    </a: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7179" y="10532948"/>
                    <a:ext cx="843693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49" t="-28889" r="-17391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150413" y="10948857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0413" y="10948857"/>
                    <a:ext cx="34618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89" r="-877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13839" y="6592342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839" y="6592342"/>
                    <a:ext cx="34618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789" r="-877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895011" y="4700944"/>
              <a:ext cx="4950358" cy="4657732"/>
              <a:chOff x="378641" y="6596813"/>
              <a:chExt cx="4950358" cy="4657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53012" y="6596813"/>
                <a:ext cx="1179742" cy="3144323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012" y="9761092"/>
                <a:ext cx="1179742" cy="1179121"/>
              </a:xfrm>
              <a:prstGeom prst="rect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3126682" y="8777663"/>
                <a:ext cx="1179121" cy="3145979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43253" y="6596813"/>
                <a:ext cx="3145979" cy="3144323"/>
              </a:xfrm>
              <a:prstGeom prst="rect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38159" y="6596813"/>
                <a:ext cx="1523241" cy="707198"/>
                <a:chOff x="781263" y="6594841"/>
                <a:chExt cx="1523241" cy="70719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81263" y="6594841"/>
                  <a:ext cx="15232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224527" y="700766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4527" y="700766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8654" r="-8654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/>
              <p:cNvGrpSpPr/>
              <p:nvPr/>
            </p:nvGrpSpPr>
            <p:grpSpPr>
              <a:xfrm>
                <a:off x="4111685" y="10006835"/>
                <a:ext cx="1179741" cy="706322"/>
                <a:chOff x="4125445" y="9997557"/>
                <a:chExt cx="1179741" cy="70632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4125445" y="9997557"/>
                  <a:ext cx="11797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“Edge”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4396959" y="10409503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6959" y="10409503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961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/>
              <p:cNvGrpSpPr/>
              <p:nvPr/>
            </p:nvGrpSpPr>
            <p:grpSpPr>
              <a:xfrm>
                <a:off x="747116" y="10006835"/>
                <a:ext cx="1597601" cy="705010"/>
                <a:chOff x="706903" y="9997557"/>
                <a:chExt cx="1597601" cy="70501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06903" y="9997557"/>
                  <a:ext cx="1597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“Flat”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83857" y="10408191"/>
                      <a:ext cx="896656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sz="19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13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a14:m>
                      <a:r>
                        <a:rPr lang="en-US" sz="1913" dirty="0"/>
                        <a:t> small</a:t>
                      </a: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3857" y="10408191"/>
                      <a:ext cx="84369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719" t="-28889" r="-172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/>
              <p:cNvGrpSpPr/>
              <p:nvPr/>
            </p:nvGrpSpPr>
            <p:grpSpPr>
              <a:xfrm>
                <a:off x="3094753" y="7864635"/>
                <a:ext cx="1242978" cy="699753"/>
                <a:chOff x="3005102" y="7695222"/>
                <a:chExt cx="1242978" cy="699753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005102" y="7695222"/>
                  <a:ext cx="1242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Garamond" panose="02020404030301010803" pitchFamily="18" charset="0"/>
                    </a:rPr>
                    <a:t>“Corner”</a:t>
                  </a:r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308235" y="8100599"/>
                      <a:ext cx="677429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913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1913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235" y="8100599"/>
                      <a:ext cx="63671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7619" r="-857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1334" y="10939535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334" y="10939535"/>
                    <a:ext cx="346185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6071" r="-10714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09152" y="6602693"/>
                    <a:ext cx="36766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52" y="6602693"/>
                    <a:ext cx="346184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6071" r="-107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59080" y="10960169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080" y="10960169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74" r="-531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8641" y="9607760"/>
                    <a:ext cx="608115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m:rPr>
                                  <m:nor/>
                                </m:rPr>
                                <a:rPr lang="en-US" sz="1913" b="1" dirty="0"/>
                                <m:t> </m:t>
                              </m:r>
                            </m:e>
                            <m:sub>
                              <m:r>
                                <a:rPr lang="en-US" sz="1913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oMath>
                      </m:oMathPara>
                    </a14:m>
                    <a:endParaRPr lang="en-US" sz="1913" b="1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41" y="9607760"/>
                    <a:ext cx="572208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574" r="-531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1467218" y="9314955"/>
              <a:ext cx="4338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4919" y="9314955"/>
              <a:ext cx="4323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371510" y="8530395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5458" y="7593294"/>
                <a:ext cx="3496855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913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13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13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1913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913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2960" y="7747664"/>
                <a:ext cx="321178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27471" y="7747667"/>
                <a:ext cx="325987" cy="321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1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913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913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2806700" y="7784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/>
          <p:cNvSpPr txBox="1"/>
          <p:nvPr/>
        </p:nvSpPr>
        <p:spPr>
          <a:xfrm rot="2431492">
            <a:off x="14879820" y="10954620"/>
            <a:ext cx="40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Garamond" panose="02020404030301010803" pitchFamily="18" charset="0"/>
              </a:rPr>
              <a:t>0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37439" y="4725296"/>
            <a:ext cx="15520408" cy="12654979"/>
            <a:chOff x="665837" y="153289"/>
            <a:chExt cx="15520408" cy="12654979"/>
          </a:xfrm>
        </p:grpSpPr>
        <p:grpSp>
          <p:nvGrpSpPr>
            <p:cNvPr id="16" name="Group 15"/>
            <p:cNvGrpSpPr/>
            <p:nvPr/>
          </p:nvGrpSpPr>
          <p:grpSpPr>
            <a:xfrm>
              <a:off x="665837" y="165035"/>
              <a:ext cx="4920067" cy="4061770"/>
              <a:chOff x="665837" y="165035"/>
              <a:chExt cx="4920067" cy="40617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485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665837" y="165035"/>
                <a:ext cx="4920067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72687" y="153289"/>
              <a:ext cx="4911591" cy="4073516"/>
              <a:chOff x="5972687" y="153289"/>
              <a:chExt cx="4911591" cy="407351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88183" y="569205"/>
                <a:ext cx="4882447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972687" y="153289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Grayscale Image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1283233" y="153289"/>
              <a:ext cx="4903012" cy="4073516"/>
              <a:chOff x="11283233" y="153289"/>
              <a:chExt cx="4903012" cy="407351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6882" y="569205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11283233" y="153289"/>
                <a:ext cx="490301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Adaptive Thresholding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5837" y="4450972"/>
              <a:ext cx="4906419" cy="4059741"/>
              <a:chOff x="665837" y="4396380"/>
              <a:chExt cx="4906419" cy="405974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85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65837" y="4396380"/>
                <a:ext cx="4906419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Detect Contours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2686" y="4447527"/>
              <a:ext cx="4911591" cy="4063186"/>
              <a:chOff x="5972686" y="4392935"/>
              <a:chExt cx="4911591" cy="406318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507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5972686" y="4392935"/>
                <a:ext cx="4911591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Run Acceptance/Rejection Tests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289879" y="4446756"/>
              <a:ext cx="4892773" cy="4063957"/>
              <a:chOff x="11289879" y="4392164"/>
              <a:chExt cx="4892773" cy="406395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6881" y="4798521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1289879" y="4392164"/>
                <a:ext cx="4892773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Identify Marker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0528" y="8736910"/>
              <a:ext cx="4896938" cy="4071358"/>
              <a:chOff x="670528" y="8614078"/>
              <a:chExt cx="4896938" cy="407135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485" y="9027836"/>
                <a:ext cx="4880495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670528" y="8614078"/>
                <a:ext cx="4896938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Optimize Corner Locations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74535" y="8736910"/>
              <a:ext cx="4909742" cy="4071358"/>
              <a:chOff x="5974535" y="8614078"/>
              <a:chExt cx="4909742" cy="407135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507" y="9027836"/>
                <a:ext cx="4879123" cy="36576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5974535" y="8614078"/>
                <a:ext cx="490974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Marker Pose</a:t>
                </a:r>
              </a:p>
            </p:txBody>
          </p:sp>
        </p:grp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561932" y="2398005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870630" y="2398005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559980" y="10979468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558608" y="6681913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870630" y="6681913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6007707" y="-1101416"/>
              <a:ext cx="2400516" cy="13056959"/>
            </a:xfrm>
            <a:prstGeom prst="bentConnector4">
              <a:avLst>
                <a:gd name="adj1" fmla="val 4517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6007707" y="3182491"/>
              <a:ext cx="2400515" cy="13056958"/>
            </a:xfrm>
            <a:prstGeom prst="bentConnector4">
              <a:avLst>
                <a:gd name="adj1" fmla="val 4518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08857" y="8920457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4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94564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28915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38683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3296" y="9694496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3296" y="9171976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74635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4403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0284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3539" y="972974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2115" y="1145714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59537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37764" y="11457139"/>
            <a:ext cx="144558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1459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1885" y="11457141"/>
            <a:ext cx="15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58945" y="9693660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3425" y="9171140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09188" y="9728906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3064" y="9696453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3064" y="917393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3307" y="9731699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328917" y="867359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3105972" y="869870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328917" y="829220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3105972" y="830598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499915" y="866291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500088" y="10314139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4334439" y="1031413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2644207" y="10314139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35" name="Rectangle 234"/>
          <p:cNvSpPr/>
          <p:nvPr/>
        </p:nvSpPr>
        <p:spPr>
          <a:xfrm>
            <a:off x="4198820" y="12791042"/>
            <a:ext cx="3014438" cy="4572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14" name="TextBox 13"/>
          <p:cNvSpPr txBox="1"/>
          <p:nvPr/>
        </p:nvSpPr>
        <p:spPr>
          <a:xfrm>
            <a:off x="4198820" y="13356273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380159" y="1113397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689927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545808" y="11272473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9063" y="12826288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Robot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7077639" y="11457141"/>
            <a:ext cx="1524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61" idx="3"/>
            <a:endCxn id="38" idx="1"/>
          </p:cNvCxnSpPr>
          <p:nvPr/>
        </p:nvCxnSpPr>
        <p:spPr>
          <a:xfrm flipV="1">
            <a:off x="8335029" y="11457141"/>
            <a:ext cx="165061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03144" y="1041451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903144" y="1171896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4011461" y="11457141"/>
            <a:ext cx="322978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4011461" y="10810030"/>
            <a:ext cx="322978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7226710" y="1106162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78907" y="11041652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5533145" y="11041643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243288" y="11457139"/>
            <a:ext cx="139034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68" idx="3"/>
            <a:endCxn id="225" idx="1"/>
          </p:cNvCxnSpPr>
          <p:nvPr/>
        </p:nvCxnSpPr>
        <p:spPr>
          <a:xfrm flipV="1">
            <a:off x="12487226" y="11457139"/>
            <a:ext cx="156983" cy="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5387409" y="11457141"/>
            <a:ext cx="149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/>
          <p:cNvSpPr/>
          <p:nvPr/>
        </p:nvSpPr>
        <p:spPr>
          <a:xfrm>
            <a:off x="8364469" y="12790206"/>
            <a:ext cx="3014438" cy="4572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2" name="TextBox 331"/>
          <p:cNvSpPr txBox="1"/>
          <p:nvPr/>
        </p:nvSpPr>
        <p:spPr>
          <a:xfrm>
            <a:off x="8358949" y="13355437"/>
            <a:ext cx="30254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414712" y="12825452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Initial Feature Localization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2508588" y="12792999"/>
            <a:ext cx="3014438" cy="4572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335" name="TextBox 334"/>
          <p:cNvSpPr txBox="1"/>
          <p:nvPr/>
        </p:nvSpPr>
        <p:spPr>
          <a:xfrm>
            <a:off x="12508588" y="13358230"/>
            <a:ext cx="30144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Stage 3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12558831" y="12828245"/>
            <a:ext cx="2913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Refine Feature Localization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93296" y="8434316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4193298" y="957437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970353" y="9599487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4193298" y="9192982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2970353" y="920676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6364296" y="9563698"/>
            <a:ext cx="6710968" cy="2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4601" y="8839200"/>
            <a:ext cx="14535150" cy="5219700"/>
            <a:chOff x="2514601" y="8839200"/>
            <a:chExt cx="14535150" cy="5219700"/>
          </a:xfrm>
        </p:grpSpPr>
        <p:sp>
          <p:nvSpPr>
            <p:cNvPr id="5" name="Rectangle 4"/>
            <p:cNvSpPr/>
            <p:nvPr/>
          </p:nvSpPr>
          <p:spPr>
            <a:xfrm>
              <a:off x="2514601" y="8839200"/>
              <a:ext cx="14535150" cy="5219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03144" y="9192982"/>
              <a:ext cx="13741733" cy="4523875"/>
              <a:chOff x="2903144" y="9192982"/>
              <a:chExt cx="13741733" cy="452387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500088" y="10314139"/>
                <a:ext cx="2743200" cy="22860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34439" y="10314139"/>
                <a:ext cx="2743200" cy="22860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2644207" y="10314139"/>
                <a:ext cx="2743200" cy="22860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212576" y="12749559"/>
                <a:ext cx="3014438" cy="457200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12576" y="13314790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4380159" y="11133976"/>
                <a:ext cx="265176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Adaptive Monte Carlo Localization</a:t>
                </a: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2689927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Feature Localization</a:t>
                </a: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8545808" y="11272473"/>
                <a:ext cx="26517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AR Tag Localization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262819" y="12784805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  <p:cxnSp>
            <p:nvCxnSpPr>
              <p:cNvPr id="26" name="Straight Arrow Connector 25"/>
              <p:cNvCxnSpPr>
                <a:stCxn id="2" idx="3"/>
              </p:cNvCxnSpPr>
              <p:nvPr/>
            </p:nvCxnSpPr>
            <p:spPr>
              <a:xfrm>
                <a:off x="7077639" y="11457139"/>
                <a:ext cx="2560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38" idx="1"/>
              </p:cNvCxnSpPr>
              <p:nvPr/>
            </p:nvCxnSpPr>
            <p:spPr>
              <a:xfrm>
                <a:off x="8229601" y="11457139"/>
                <a:ext cx="2704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903144" y="10414514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55" name="TextBox 254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Sensor Messages</a:t>
                  </a: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2903144" y="11718963"/>
                <a:ext cx="1111732" cy="791026"/>
                <a:chOff x="3315316" y="4485506"/>
                <a:chExt cx="1111732" cy="791026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3318731" y="4711742"/>
                  <a:ext cx="110490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Odometry</a:t>
                  </a:r>
                </a:p>
              </p:txBody>
            </p:sp>
            <p:sp>
              <p:nvSpPr>
                <p:cNvPr id="257" name="Parallelogram 256"/>
                <p:cNvSpPr/>
                <p:nvPr/>
              </p:nvSpPr>
              <p:spPr>
                <a:xfrm>
                  <a:off x="331531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43" name="Elbow Connector 42"/>
              <p:cNvCxnSpPr>
                <a:stCxn id="258" idx="3"/>
                <a:endCxn id="2" idx="1"/>
              </p:cNvCxnSpPr>
              <p:nvPr/>
            </p:nvCxnSpPr>
            <p:spPr>
              <a:xfrm flipV="1">
                <a:off x="4011461" y="11457141"/>
                <a:ext cx="322978" cy="657337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255" idx="3"/>
                <a:endCxn id="2" idx="1"/>
              </p:cNvCxnSpPr>
              <p:nvPr/>
            </p:nvCxnSpPr>
            <p:spPr>
              <a:xfrm>
                <a:off x="4011461" y="10810030"/>
                <a:ext cx="322978" cy="647111"/>
              </a:xfrm>
              <a:prstGeom prst="bentConnector3">
                <a:avLst>
                  <a:gd name="adj1" fmla="val 2742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7226710" y="11061626"/>
                <a:ext cx="1111732" cy="791026"/>
                <a:chOff x="3298976" y="4485506"/>
                <a:chExt cx="1111732" cy="791026"/>
              </a:xfrm>
            </p:grpSpPr>
            <p:sp>
              <p:nvSpPr>
                <p:cNvPr id="260" name="Parallelogram 259"/>
                <p:cNvSpPr/>
                <p:nvPr/>
              </p:nvSpPr>
              <p:spPr>
                <a:xfrm>
                  <a:off x="3298976" y="4485506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302391" y="4588632"/>
                  <a:ext cx="110490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Robot Pose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11378907" y="11041652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Initial Feature Pose</a:t>
                  </a:r>
                </a:p>
              </p:txBody>
            </p:sp>
            <p:sp>
              <p:nvSpPr>
                <p:cNvPr id="267" name="Parallelogram 266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15533145" y="11041643"/>
                <a:ext cx="1111732" cy="830997"/>
                <a:chOff x="3298976" y="4537069"/>
                <a:chExt cx="1111732" cy="830997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302391" y="4537069"/>
                  <a:ext cx="110490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Garamond" panose="02020404030301010803" pitchFamily="18" charset="0"/>
                    </a:rPr>
                    <a:t>Refined Feature Pose</a:t>
                  </a:r>
                </a:p>
              </p:txBody>
            </p:sp>
            <p:sp>
              <p:nvSpPr>
                <p:cNvPr id="270" name="Parallelogram 269"/>
                <p:cNvSpPr/>
                <p:nvPr/>
              </p:nvSpPr>
              <p:spPr>
                <a:xfrm>
                  <a:off x="3298976" y="4557054"/>
                  <a:ext cx="1111732" cy="791026"/>
                </a:xfrm>
                <a:prstGeom prst="parallelogram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913"/>
                </a:p>
              </p:txBody>
            </p:sp>
          </p:grpSp>
          <p:cxnSp>
            <p:nvCxnSpPr>
              <p:cNvPr id="73" name="Straight Arrow Connector 72"/>
              <p:cNvCxnSpPr>
                <a:stCxn id="38" idx="3"/>
                <a:endCxn id="267" idx="5"/>
              </p:cNvCxnSpPr>
              <p:nvPr/>
            </p:nvCxnSpPr>
            <p:spPr>
              <a:xfrm>
                <a:off x="11243288" y="11457139"/>
                <a:ext cx="234497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267" idx="2"/>
                <a:endCxn id="225" idx="1"/>
              </p:cNvCxnSpPr>
              <p:nvPr/>
            </p:nvCxnSpPr>
            <p:spPr>
              <a:xfrm flipV="1">
                <a:off x="12391761" y="11457139"/>
                <a:ext cx="252446" cy="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225" idx="3"/>
                <a:endCxn id="270" idx="5"/>
              </p:cNvCxnSpPr>
              <p:nvPr/>
            </p:nvCxnSpPr>
            <p:spPr>
              <a:xfrm>
                <a:off x="15387407" y="11457139"/>
                <a:ext cx="24461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 329"/>
              <p:cNvSpPr/>
              <p:nvPr/>
            </p:nvSpPr>
            <p:spPr>
              <a:xfrm>
                <a:off x="8378225" y="12748723"/>
                <a:ext cx="3014438" cy="457200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8372705" y="13313954"/>
                <a:ext cx="302548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8428468" y="12783969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522344" y="12751516"/>
                <a:ext cx="3014438" cy="4572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12522344" y="13316747"/>
                <a:ext cx="30144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12572587" y="12786762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193298" y="957437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Low Precision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12970353" y="9599487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High Precision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193298" y="9192982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Large Area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2970353" y="9206763"/>
                <a:ext cx="2306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Small Area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6364296" y="9563698"/>
                <a:ext cx="6710968" cy="213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/>
              <p:cNvCxnSpPr>
                <a:stCxn id="235" idx="3"/>
                <a:endCxn id="330" idx="1"/>
              </p:cNvCxnSpPr>
              <p:nvPr/>
            </p:nvCxnSpPr>
            <p:spPr>
              <a:xfrm flipV="1">
                <a:off x="7227016" y="12977323"/>
                <a:ext cx="1151211" cy="8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stCxn id="330" idx="3"/>
                <a:endCxn id="334" idx="1"/>
              </p:cNvCxnSpPr>
              <p:nvPr/>
            </p:nvCxnSpPr>
            <p:spPr>
              <a:xfrm>
                <a:off x="11392665" y="12977325"/>
                <a:ext cx="1129681" cy="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416178" y="9978776"/>
            <a:ext cx="2743200" cy="2286000"/>
          </a:xfrm>
          <a:prstGeom prst="rect">
            <a:avLst/>
          </a:prstGeom>
          <a:solidFill>
            <a:srgbClr val="4C5A6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" name="Rectangle 1"/>
          <p:cNvSpPr/>
          <p:nvPr/>
        </p:nvSpPr>
        <p:spPr>
          <a:xfrm>
            <a:off x="5491308" y="7684219"/>
            <a:ext cx="2743200" cy="2286000"/>
          </a:xfrm>
          <a:prstGeom prst="rect">
            <a:avLst/>
          </a:prstGeom>
          <a:solidFill>
            <a:srgbClr val="7AA69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/>
          </a:p>
        </p:txBody>
      </p:sp>
      <p:sp>
        <p:nvSpPr>
          <p:cNvPr id="225" name="Rectangle 224"/>
          <p:cNvSpPr/>
          <p:nvPr/>
        </p:nvSpPr>
        <p:spPr>
          <a:xfrm>
            <a:off x="11359232" y="12280724"/>
            <a:ext cx="2743200" cy="2286000"/>
          </a:xfrm>
          <a:prstGeom prst="rect">
            <a:avLst/>
          </a:prstGeom>
          <a:solidFill>
            <a:srgbClr val="7E7E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13" dirty="0"/>
          </a:p>
        </p:txBody>
      </p:sp>
      <p:sp>
        <p:nvSpPr>
          <p:cNvPr id="240" name="TextBox 239"/>
          <p:cNvSpPr txBox="1"/>
          <p:nvPr/>
        </p:nvSpPr>
        <p:spPr>
          <a:xfrm>
            <a:off x="5537028" y="8504056"/>
            <a:ext cx="26517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Adaptive Monte Carlo Localization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1404952" y="13239058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Feature Localization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61898" y="10937110"/>
            <a:ext cx="26517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AR Tag Localization</a:t>
            </a:r>
          </a:p>
        </p:txBody>
      </p:sp>
      <p:cxnSp>
        <p:nvCxnSpPr>
          <p:cNvPr id="26" name="Straight Arrow Connector 25"/>
          <p:cNvCxnSpPr>
            <a:stCxn id="2" idx="3"/>
            <a:endCxn id="261" idx="1"/>
          </p:cNvCxnSpPr>
          <p:nvPr/>
        </p:nvCxnSpPr>
        <p:spPr>
          <a:xfrm>
            <a:off x="8234508" y="8827221"/>
            <a:ext cx="15801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65537" y="7784594"/>
            <a:ext cx="1111732" cy="791026"/>
            <a:chOff x="3298976" y="4485506"/>
            <a:chExt cx="1111732" cy="791026"/>
          </a:xfrm>
        </p:grpSpPr>
        <p:sp>
          <p:nvSpPr>
            <p:cNvPr id="32" name="Parallelogram 31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065537" y="9089043"/>
            <a:ext cx="1111732" cy="791026"/>
            <a:chOff x="3315316" y="4485506"/>
            <a:chExt cx="1111732" cy="791026"/>
          </a:xfrm>
        </p:grpSpPr>
        <p:sp>
          <p:nvSpPr>
            <p:cNvPr id="257" name="Parallelogram 256"/>
            <p:cNvSpPr/>
            <p:nvPr/>
          </p:nvSpPr>
          <p:spPr>
            <a:xfrm>
              <a:off x="331531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318731" y="4711742"/>
              <a:ext cx="11049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</p:grpSp>
      <p:cxnSp>
        <p:nvCxnSpPr>
          <p:cNvPr id="43" name="Elbow Connector 42"/>
          <p:cNvCxnSpPr>
            <a:stCxn id="258" idx="3"/>
            <a:endCxn id="2" idx="1"/>
          </p:cNvCxnSpPr>
          <p:nvPr/>
        </p:nvCxnSpPr>
        <p:spPr>
          <a:xfrm flipV="1">
            <a:off x="5173854" y="8827221"/>
            <a:ext cx="317454" cy="6573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5" idx="3"/>
            <a:endCxn id="2" idx="1"/>
          </p:cNvCxnSpPr>
          <p:nvPr/>
        </p:nvCxnSpPr>
        <p:spPr>
          <a:xfrm>
            <a:off x="5173854" y="8180110"/>
            <a:ext cx="317454" cy="6471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/>
          <p:nvPr/>
        </p:nvGrpSpPr>
        <p:grpSpPr>
          <a:xfrm>
            <a:off x="8389103" y="8431706"/>
            <a:ext cx="1111732" cy="791026"/>
            <a:chOff x="3298976" y="4485506"/>
            <a:chExt cx="1111732" cy="791026"/>
          </a:xfrm>
        </p:grpSpPr>
        <p:sp>
          <p:nvSpPr>
            <p:cNvPr id="260" name="Parallelogram 259"/>
            <p:cNvSpPr/>
            <p:nvPr/>
          </p:nvSpPr>
          <p:spPr>
            <a:xfrm>
              <a:off x="3298976" y="4485506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2391" y="4588632"/>
              <a:ext cx="11049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Robot Pose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1300521" y="10706280"/>
            <a:ext cx="1111732" cy="830997"/>
            <a:chOff x="3298976" y="4537069"/>
            <a:chExt cx="1111732" cy="830997"/>
          </a:xfrm>
        </p:grpSpPr>
        <p:sp>
          <p:nvSpPr>
            <p:cNvPr id="267" name="Parallelogram 266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Initial Feature Pose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367098" y="13008228"/>
            <a:ext cx="1111732" cy="830997"/>
            <a:chOff x="3298976" y="4537069"/>
            <a:chExt cx="1111732" cy="830997"/>
          </a:xfrm>
        </p:grpSpPr>
        <p:sp>
          <p:nvSpPr>
            <p:cNvPr id="270" name="Parallelogram 269"/>
            <p:cNvSpPr/>
            <p:nvPr/>
          </p:nvSpPr>
          <p:spPr>
            <a:xfrm>
              <a:off x="3298976" y="4557054"/>
              <a:ext cx="1111732" cy="79102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02391" y="4537069"/>
              <a:ext cx="11049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Refined Feature Pose</a:t>
              </a:r>
            </a:p>
          </p:txBody>
        </p:sp>
      </p:grpSp>
      <p:cxnSp>
        <p:nvCxnSpPr>
          <p:cNvPr id="73" name="Straight Arrow Connector 72"/>
          <p:cNvCxnSpPr>
            <a:stCxn id="38" idx="3"/>
            <a:endCxn id="268" idx="1"/>
          </p:cNvCxnSpPr>
          <p:nvPr/>
        </p:nvCxnSpPr>
        <p:spPr>
          <a:xfrm>
            <a:off x="11159378" y="11121778"/>
            <a:ext cx="1445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25" idx="3"/>
            <a:endCxn id="271" idx="1"/>
          </p:cNvCxnSpPr>
          <p:nvPr/>
        </p:nvCxnSpPr>
        <p:spPr>
          <a:xfrm>
            <a:off x="14102434" y="13423726"/>
            <a:ext cx="2680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8303" y="10507581"/>
            <a:ext cx="3014438" cy="1104057"/>
            <a:chOff x="10324223" y="4665871"/>
            <a:chExt cx="3014438" cy="1104057"/>
          </a:xfrm>
        </p:grpSpPr>
        <p:sp>
          <p:nvSpPr>
            <p:cNvPr id="330" name="Rectangle 32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Initial Feature Localization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499595" y="6616110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TextBox 337"/>
          <p:cNvSpPr txBox="1"/>
          <p:nvPr/>
        </p:nvSpPr>
        <p:spPr>
          <a:xfrm>
            <a:off x="3635216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Low Precision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4054308" y="6881573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High Precision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4054308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Small Area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806214" y="6844710"/>
            <a:ext cx="82962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60" idx="2"/>
            <a:endCxn id="38" idx="0"/>
          </p:cNvCxnSpPr>
          <p:nvPr/>
        </p:nvCxnSpPr>
        <p:spPr>
          <a:xfrm>
            <a:off x="9401959" y="8827221"/>
            <a:ext cx="385821" cy="11515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8" idx="3"/>
            <a:endCxn id="225" idx="0"/>
          </p:cNvCxnSpPr>
          <p:nvPr/>
        </p:nvCxnSpPr>
        <p:spPr>
          <a:xfrm>
            <a:off x="12408838" y="11121779"/>
            <a:ext cx="321994" cy="11589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8303" y="12871697"/>
            <a:ext cx="3014438" cy="1104057"/>
            <a:chOff x="10324223" y="4665871"/>
            <a:chExt cx="3014438" cy="1104057"/>
          </a:xfrm>
        </p:grpSpPr>
        <p:sp>
          <p:nvSpPr>
            <p:cNvPr id="70" name="Rectangle 69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Refine Feature Localization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8303" y="8275192"/>
            <a:ext cx="3014438" cy="1104057"/>
            <a:chOff x="10324223" y="4665871"/>
            <a:chExt cx="3014438" cy="1104057"/>
          </a:xfrm>
        </p:grpSpPr>
        <p:sp>
          <p:nvSpPr>
            <p:cNvPr id="76" name="Rectangle 75"/>
            <p:cNvSpPr/>
            <p:nvPr/>
          </p:nvSpPr>
          <p:spPr>
            <a:xfrm>
              <a:off x="10324223" y="4665871"/>
              <a:ext cx="3014438" cy="1104057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372974" y="4728581"/>
              <a:ext cx="291693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Stage 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74464" y="5347974"/>
              <a:ext cx="291395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Robot Localization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787616" y="6486059"/>
            <a:ext cx="23066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Large Area</a:t>
            </a:r>
          </a:p>
        </p:txBody>
      </p:sp>
      <p:cxnSp>
        <p:nvCxnSpPr>
          <p:cNvPr id="35" name="Straight Arrow Connector 34"/>
          <p:cNvCxnSpPr>
            <a:stCxn id="76" idx="2"/>
            <a:endCxn id="330" idx="0"/>
          </p:cNvCxnSpPr>
          <p:nvPr/>
        </p:nvCxnSpPr>
        <p:spPr>
          <a:xfrm>
            <a:off x="1945522" y="9379247"/>
            <a:ext cx="0" cy="112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0" idx="2"/>
            <a:endCxn id="70" idx="0"/>
          </p:cNvCxnSpPr>
          <p:nvPr/>
        </p:nvCxnSpPr>
        <p:spPr>
          <a:xfrm>
            <a:off x="1945522" y="11611638"/>
            <a:ext cx="0" cy="1260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8303" y="7687665"/>
            <a:ext cx="2916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Order of Detection</a:t>
            </a:r>
          </a:p>
        </p:txBody>
      </p:sp>
    </p:spTree>
    <p:extLst>
      <p:ext uri="{BB962C8B-B14F-4D97-AF65-F5344CB8AC3E}">
        <p14:creationId xmlns:p14="http://schemas.microsoft.com/office/powerpoint/2010/main" val="8097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3835317" y="15476482"/>
            <a:ext cx="1132420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7585" y="5480064"/>
            <a:ext cx="14340302" cy="8803539"/>
            <a:chOff x="1138528" y="5793963"/>
            <a:chExt cx="14340302" cy="8803539"/>
          </a:xfrm>
        </p:grpSpPr>
        <p:sp>
          <p:nvSpPr>
            <p:cNvPr id="38" name="Rectangle 37"/>
            <p:cNvSpPr/>
            <p:nvPr/>
          </p:nvSpPr>
          <p:spPr>
            <a:xfrm>
              <a:off x="8416178" y="9978776"/>
              <a:ext cx="2743200" cy="2286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491308" y="7684219"/>
              <a:ext cx="2743200" cy="2286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359232" y="12280724"/>
              <a:ext cx="2743200" cy="2286000"/>
            </a:xfrm>
            <a:prstGeom prst="rect">
              <a:avLst/>
            </a:prstGeom>
            <a:solidFill>
              <a:srgbClr val="7E7E7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537028" y="8504056"/>
              <a:ext cx="26517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Adaptive Monte Carlo Localization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1404952" y="13239058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Feature Localization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61898" y="10937110"/>
              <a:ext cx="26517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AR Tag Localization</a:t>
              </a:r>
            </a:p>
          </p:txBody>
        </p:sp>
        <p:cxnSp>
          <p:nvCxnSpPr>
            <p:cNvPr id="26" name="Straight Arrow Connector 25"/>
            <p:cNvCxnSpPr>
              <a:stCxn id="2" idx="3"/>
              <a:endCxn id="261" idx="1"/>
            </p:cNvCxnSpPr>
            <p:nvPr/>
          </p:nvCxnSpPr>
          <p:spPr>
            <a:xfrm>
              <a:off x="8234508" y="8827221"/>
              <a:ext cx="158010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065537" y="7784594"/>
              <a:ext cx="1111732" cy="791026"/>
              <a:chOff x="3298976" y="4485506"/>
              <a:chExt cx="1111732" cy="791026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Sensor Messages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065537" y="9089043"/>
              <a:ext cx="1111732" cy="791026"/>
              <a:chOff x="3315316" y="4485506"/>
              <a:chExt cx="1111732" cy="791026"/>
            </a:xfrm>
          </p:grpSpPr>
          <p:sp>
            <p:nvSpPr>
              <p:cNvPr id="257" name="Parallelogram 256"/>
              <p:cNvSpPr/>
              <p:nvPr/>
            </p:nvSpPr>
            <p:spPr>
              <a:xfrm>
                <a:off x="331531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318731" y="4711742"/>
                <a:ext cx="11049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Odometry</a:t>
                </a:r>
              </a:p>
            </p:txBody>
          </p:sp>
        </p:grpSp>
        <p:cxnSp>
          <p:nvCxnSpPr>
            <p:cNvPr id="43" name="Elbow Connector 42"/>
            <p:cNvCxnSpPr>
              <a:stCxn id="258" idx="3"/>
              <a:endCxn id="2" idx="1"/>
            </p:cNvCxnSpPr>
            <p:nvPr/>
          </p:nvCxnSpPr>
          <p:spPr>
            <a:xfrm flipV="1">
              <a:off x="5173854" y="8827221"/>
              <a:ext cx="317454" cy="6573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55" idx="3"/>
              <a:endCxn id="2" idx="1"/>
            </p:cNvCxnSpPr>
            <p:nvPr/>
          </p:nvCxnSpPr>
          <p:spPr>
            <a:xfrm>
              <a:off x="5173854" y="8180110"/>
              <a:ext cx="317454" cy="6471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8389103" y="8431706"/>
              <a:ext cx="1111732" cy="791026"/>
              <a:chOff x="3298976" y="4485506"/>
              <a:chExt cx="1111732" cy="791026"/>
            </a:xfrm>
          </p:grpSpPr>
          <p:sp>
            <p:nvSpPr>
              <p:cNvPr id="260" name="Parallelogram 259"/>
              <p:cNvSpPr/>
              <p:nvPr/>
            </p:nvSpPr>
            <p:spPr>
              <a:xfrm>
                <a:off x="3298976" y="4485506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3302391" y="4588632"/>
                <a:ext cx="11049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Robot Pose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11300521" y="10706280"/>
              <a:ext cx="1111732" cy="830997"/>
              <a:chOff x="3298976" y="4537069"/>
              <a:chExt cx="1111732" cy="830997"/>
            </a:xfrm>
          </p:grpSpPr>
          <p:sp>
            <p:nvSpPr>
              <p:cNvPr id="267" name="Parallelogram 266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Feature Pose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14367098" y="13008228"/>
              <a:ext cx="1111732" cy="830997"/>
              <a:chOff x="3298976" y="4537069"/>
              <a:chExt cx="1111732" cy="830997"/>
            </a:xfrm>
          </p:grpSpPr>
          <p:sp>
            <p:nvSpPr>
              <p:cNvPr id="270" name="Parallelogram 269"/>
              <p:cNvSpPr/>
              <p:nvPr/>
            </p:nvSpPr>
            <p:spPr>
              <a:xfrm>
                <a:off x="3298976" y="4557054"/>
                <a:ext cx="1111732" cy="791026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3302391" y="4537069"/>
                <a:ext cx="110490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Refined Feature Pose</a:t>
                </a:r>
              </a:p>
            </p:txBody>
          </p:sp>
        </p:grpSp>
        <p:cxnSp>
          <p:nvCxnSpPr>
            <p:cNvPr id="73" name="Straight Arrow Connector 72"/>
            <p:cNvCxnSpPr>
              <a:stCxn id="38" idx="3"/>
              <a:endCxn id="268" idx="1"/>
            </p:cNvCxnSpPr>
            <p:nvPr/>
          </p:nvCxnSpPr>
          <p:spPr>
            <a:xfrm>
              <a:off x="11159378" y="11121778"/>
              <a:ext cx="1445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25" idx="3"/>
              <a:endCxn id="271" idx="1"/>
            </p:cNvCxnSpPr>
            <p:nvPr/>
          </p:nvCxnSpPr>
          <p:spPr>
            <a:xfrm>
              <a:off x="14102434" y="13423726"/>
              <a:ext cx="26808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362264" y="6237545"/>
              <a:ext cx="3014438" cy="1104057"/>
              <a:chOff x="10324223" y="4665871"/>
              <a:chExt cx="3014438" cy="110405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4C5A6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2</a:t>
                </a: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Initial Feature Localization</a:t>
                </a:r>
              </a:p>
            </p:txBody>
          </p:sp>
        </p:grpSp>
        <p:sp>
          <p:nvSpPr>
            <p:cNvPr id="338" name="TextBox 337"/>
            <p:cNvSpPr txBox="1"/>
            <p:nvPr/>
          </p:nvSpPr>
          <p:spPr>
            <a:xfrm>
              <a:off x="2511189" y="5793963"/>
              <a:ext cx="17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Low Precision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634114" y="5793963"/>
              <a:ext cx="1841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High Precision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173985" y="14197392"/>
              <a:ext cx="1369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Small Area</a:t>
              </a:r>
            </a:p>
          </p:txBody>
        </p:sp>
        <p:cxnSp>
          <p:nvCxnSpPr>
            <p:cNvPr id="101" name="Straight Arrow Connector 100"/>
            <p:cNvCxnSpPr>
              <a:stCxn id="338" idx="3"/>
              <a:endCxn id="339" idx="1"/>
            </p:cNvCxnSpPr>
            <p:nvPr/>
          </p:nvCxnSpPr>
          <p:spPr>
            <a:xfrm>
              <a:off x="4260061" y="5994018"/>
              <a:ext cx="93740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260" idx="2"/>
              <a:endCxn id="38" idx="0"/>
            </p:cNvCxnSpPr>
            <p:nvPr/>
          </p:nvCxnSpPr>
          <p:spPr>
            <a:xfrm>
              <a:off x="9401959" y="8827221"/>
              <a:ext cx="385821" cy="115155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268" idx="3"/>
              <a:endCxn id="225" idx="0"/>
            </p:cNvCxnSpPr>
            <p:nvPr/>
          </p:nvCxnSpPr>
          <p:spPr>
            <a:xfrm>
              <a:off x="12408838" y="11121779"/>
              <a:ext cx="321994" cy="115894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1425453" y="6237545"/>
              <a:ext cx="3014438" cy="1104057"/>
              <a:chOff x="10324223" y="4665871"/>
              <a:chExt cx="3014438" cy="110405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3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Refine Feature Localization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299075" y="6237545"/>
              <a:ext cx="3014438" cy="1104057"/>
              <a:chOff x="10324223" y="4665871"/>
              <a:chExt cx="3014438" cy="110405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324223" y="4665871"/>
                <a:ext cx="3014438" cy="1104057"/>
              </a:xfrm>
              <a:prstGeom prst="rect">
                <a:avLst/>
              </a:prstGeom>
              <a:solidFill>
                <a:srgbClr val="7AA69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372974" y="4728581"/>
                <a:ext cx="291693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Stage 1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374464" y="5347974"/>
                <a:ext cx="291395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Robot Localization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38528" y="6156164"/>
              <a:ext cx="14408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Large Area</a:t>
              </a:r>
            </a:p>
          </p:txBody>
        </p:sp>
        <p:cxnSp>
          <p:nvCxnSpPr>
            <p:cNvPr id="5" name="Straight Arrow Connector 4"/>
            <p:cNvCxnSpPr>
              <a:stCxn id="79" idx="2"/>
              <a:endCxn id="341" idx="0"/>
            </p:cNvCxnSpPr>
            <p:nvPr/>
          </p:nvCxnSpPr>
          <p:spPr>
            <a:xfrm>
              <a:off x="1858977" y="6556274"/>
              <a:ext cx="0" cy="7641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7" y="7222231"/>
            <a:ext cx="9600000" cy="263809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5074517">
            <a:off x="12987788" y="7946425"/>
            <a:ext cx="329184" cy="210669"/>
          </a:xfrm>
          <a:prstGeom prst="rect">
            <a:avLst/>
          </a:prstGeom>
          <a:solidFill>
            <a:srgbClr val="7E7E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5" name="Rectangle 34"/>
          <p:cNvSpPr/>
          <p:nvPr/>
        </p:nvSpPr>
        <p:spPr>
          <a:xfrm rot="21349763">
            <a:off x="5271598" y="8621016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36" name="Rectangle 35"/>
          <p:cNvSpPr/>
          <p:nvPr/>
        </p:nvSpPr>
        <p:spPr>
          <a:xfrm rot="21359625">
            <a:off x="5291210" y="8894768"/>
            <a:ext cx="327653" cy="210669"/>
          </a:xfrm>
          <a:prstGeom prst="rect">
            <a:avLst/>
          </a:prstGeom>
          <a:solidFill>
            <a:srgbClr val="4C5A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grpSp>
        <p:nvGrpSpPr>
          <p:cNvPr id="10" name="Group 9"/>
          <p:cNvGrpSpPr/>
          <p:nvPr/>
        </p:nvGrpSpPr>
        <p:grpSpPr>
          <a:xfrm rot="21421654">
            <a:off x="5497480" y="8960632"/>
            <a:ext cx="103095" cy="103095"/>
            <a:chOff x="4398682" y="1810871"/>
            <a:chExt cx="228600" cy="228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1274517">
            <a:off x="13103556" y="7997332"/>
            <a:ext cx="103095" cy="103095"/>
            <a:chOff x="4398682" y="1810871"/>
            <a:chExt cx="228600" cy="228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1336866">
            <a:off x="5289137" y="8687584"/>
            <a:ext cx="103095" cy="103095"/>
            <a:chOff x="4398682" y="1810871"/>
            <a:chExt cx="228600" cy="2286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98682" y="1810871"/>
              <a:ext cx="22860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59" idx="2"/>
            <a:endCxn id="35" idx="0"/>
          </p:cNvCxnSpPr>
          <p:nvPr/>
        </p:nvCxnSpPr>
        <p:spPr>
          <a:xfrm flipH="1">
            <a:off x="5428529" y="7573071"/>
            <a:ext cx="510277" cy="10482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0" idx="0"/>
            <a:endCxn id="36" idx="2"/>
          </p:cNvCxnSpPr>
          <p:nvPr/>
        </p:nvCxnSpPr>
        <p:spPr>
          <a:xfrm flipH="1" flipV="1">
            <a:off x="5462396" y="9105180"/>
            <a:ext cx="1078283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5" idx="2"/>
            <a:endCxn id="37" idx="2"/>
          </p:cNvCxnSpPr>
          <p:nvPr/>
        </p:nvCxnSpPr>
        <p:spPr>
          <a:xfrm>
            <a:off x="12044747" y="7585356"/>
            <a:ext cx="1002770" cy="47636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65737" y="7246802"/>
            <a:ext cx="155801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Charging Station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45230" y="7234517"/>
            <a:ext cx="1387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53089" y="9527914"/>
            <a:ext cx="23751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Sealant Application Station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590475" y="10749313"/>
            <a:ext cx="9561905" cy="2971429"/>
            <a:chOff x="3590475" y="10749313"/>
            <a:chExt cx="9561905" cy="29714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75" y="10749313"/>
              <a:ext cx="9561905" cy="297142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01270" y="12256922"/>
              <a:ext cx="329184" cy="210669"/>
              <a:chOff x="5001270" y="12256922"/>
              <a:chExt cx="329184" cy="21066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Straight Arrow Connector 40"/>
            <p:cNvCxnSpPr>
              <a:stCxn id="45" idx="2"/>
              <a:endCxn id="23" idx="0"/>
            </p:cNvCxnSpPr>
            <p:nvPr/>
          </p:nvCxnSpPr>
          <p:spPr>
            <a:xfrm flipH="1">
              <a:off x="5165862" y="11291643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7" idx="0"/>
              <a:endCxn id="24" idx="2"/>
            </p:cNvCxnSpPr>
            <p:nvPr/>
          </p:nvCxnSpPr>
          <p:spPr>
            <a:xfrm flipH="1" flipV="1">
              <a:off x="5165863" y="12737416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61" idx="2"/>
            </p:cNvCxnSpPr>
            <p:nvPr/>
          </p:nvCxnSpPr>
          <p:spPr>
            <a:xfrm>
              <a:off x="11753212" y="11291643"/>
              <a:ext cx="1091588" cy="1461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974202" y="1095308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02447" y="10953089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51216" y="1338218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2785542" y="12647404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002036" y="12526747"/>
              <a:ext cx="327653" cy="210669"/>
              <a:chOff x="5001840" y="12526747"/>
              <a:chExt cx="327653" cy="2106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12898587" y="12701191"/>
              <a:ext cx="103095" cy="103095"/>
              <a:chOff x="4398682" y="1810871"/>
              <a:chExt cx="228600" cy="2286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5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32" y="11186287"/>
            <a:ext cx="8332711" cy="22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2" y="10038795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9" y="9511799"/>
            <a:ext cx="8564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407" y="2057065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73407" y="1608829"/>
            <a:ext cx="305153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Original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508275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320566" y="468264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Gray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7157" y="468264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Convert to HSV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7036" y="11853784"/>
            <a:ext cx="277859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Image 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0566" y="13823217"/>
            <a:ext cx="305153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Feature Detection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1196152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32056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8172181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7157" y="776886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Mask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97157" y="10796042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Thresholding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57" y="14223327"/>
            <a:ext cx="3051532" cy="2286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1997157" y="13823217"/>
            <a:ext cx="305153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Binary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541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92006" y="17395859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Track Feature Point Using KLT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8254" y="19681034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Feature Point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692006" y="18437586"/>
            <a:ext cx="366183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Calculate Pose of Laser Pointer</a:t>
            </a:r>
          </a:p>
        </p:txBody>
      </p: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52962" y="2736436"/>
            <a:ext cx="339582" cy="3552840"/>
          </a:xfrm>
          <a:prstGeom prst="bentConnector3">
            <a:avLst>
              <a:gd name="adj1" fmla="val 28742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91257" y="2450981"/>
            <a:ext cx="339582" cy="4123751"/>
          </a:xfrm>
          <a:prstGeom prst="bentConnector3">
            <a:avLst>
              <a:gd name="adj1" fmla="val 2874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7368757"/>
            <a:ext cx="1" cy="400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2"/>
            <a:endCxn id="15" idx="0"/>
          </p:cNvCxnSpPr>
          <p:nvPr/>
        </p:nvCxnSpPr>
        <p:spPr>
          <a:xfrm>
            <a:off x="5846334" y="10458182"/>
            <a:ext cx="1" cy="1395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10458182"/>
            <a:ext cx="1" cy="337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2"/>
            <a:endCxn id="16" idx="0"/>
          </p:cNvCxnSpPr>
          <p:nvPr/>
        </p:nvCxnSpPr>
        <p:spPr>
          <a:xfrm flipH="1">
            <a:off x="5846334" y="12253895"/>
            <a:ext cx="1" cy="1569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3482153"/>
            <a:ext cx="1" cy="341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29" idx="0"/>
          </p:cNvCxnSpPr>
          <p:nvPr/>
        </p:nvCxnSpPr>
        <p:spPr>
          <a:xfrm>
            <a:off x="584633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0" idx="0"/>
          </p:cNvCxnSpPr>
          <p:nvPr/>
        </p:nvCxnSpPr>
        <p:spPr>
          <a:xfrm>
            <a:off x="13522924" y="16509327"/>
            <a:ext cx="1" cy="88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2"/>
            <a:endCxn id="32" idx="0"/>
          </p:cNvCxnSpPr>
          <p:nvPr/>
        </p:nvCxnSpPr>
        <p:spPr>
          <a:xfrm>
            <a:off x="13522924" y="17795970"/>
            <a:ext cx="0" cy="641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2" idx="2"/>
            <a:endCxn id="31" idx="0"/>
          </p:cNvCxnSpPr>
          <p:nvPr/>
        </p:nvCxnSpPr>
        <p:spPr>
          <a:xfrm rot="5400000">
            <a:off x="11039379" y="17197489"/>
            <a:ext cx="843338" cy="4123752"/>
          </a:xfrm>
          <a:prstGeom prst="bentConnector3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9" idx="2"/>
            <a:endCxn id="31" idx="0"/>
          </p:cNvCxnSpPr>
          <p:nvPr/>
        </p:nvCxnSpPr>
        <p:spPr>
          <a:xfrm rot="16200000" flipH="1">
            <a:off x="6680222" y="16962082"/>
            <a:ext cx="1885065" cy="3552838"/>
          </a:xfrm>
          <a:prstGeom prst="bentConnector3">
            <a:avLst>
              <a:gd name="adj1" fmla="val 7808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0" y="6368631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9" y="12014362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2973070" y="8549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374900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48" name="Oval 47"/>
          <p:cNvSpPr/>
          <p:nvPr/>
        </p:nvSpPr>
        <p:spPr>
          <a:xfrm>
            <a:off x="2374900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0" name="Oval 49"/>
          <p:cNvSpPr/>
          <p:nvPr/>
        </p:nvSpPr>
        <p:spPr>
          <a:xfrm>
            <a:off x="2374900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1" name="Oval 50"/>
          <p:cNvSpPr/>
          <p:nvPr/>
        </p:nvSpPr>
        <p:spPr>
          <a:xfrm>
            <a:off x="2374900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4" name="Oval 53"/>
          <p:cNvSpPr/>
          <p:nvPr/>
        </p:nvSpPr>
        <p:spPr>
          <a:xfrm>
            <a:off x="2377948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5" name="Oval 54"/>
          <p:cNvSpPr/>
          <p:nvPr/>
        </p:nvSpPr>
        <p:spPr>
          <a:xfrm>
            <a:off x="2377948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6" name="Oval 55"/>
          <p:cNvSpPr/>
          <p:nvPr/>
        </p:nvSpPr>
        <p:spPr>
          <a:xfrm>
            <a:off x="2377948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7" name="Oval 56"/>
          <p:cNvSpPr/>
          <p:nvPr/>
        </p:nvSpPr>
        <p:spPr>
          <a:xfrm>
            <a:off x="2377948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8" name="Oval 57"/>
          <p:cNvSpPr/>
          <p:nvPr/>
        </p:nvSpPr>
        <p:spPr>
          <a:xfrm>
            <a:off x="2377948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59" name="Oval 58"/>
          <p:cNvSpPr/>
          <p:nvPr/>
        </p:nvSpPr>
        <p:spPr>
          <a:xfrm>
            <a:off x="3970741" y="9921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0" name="Oval 59"/>
          <p:cNvSpPr/>
          <p:nvPr/>
        </p:nvSpPr>
        <p:spPr>
          <a:xfrm>
            <a:off x="3970741" y="9692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1" name="Oval 60"/>
          <p:cNvSpPr/>
          <p:nvPr/>
        </p:nvSpPr>
        <p:spPr>
          <a:xfrm>
            <a:off x="3970741" y="9464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2" name="Oval 61"/>
          <p:cNvSpPr/>
          <p:nvPr/>
        </p:nvSpPr>
        <p:spPr>
          <a:xfrm>
            <a:off x="3970741" y="9235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4" name="Oval 63"/>
          <p:cNvSpPr/>
          <p:nvPr/>
        </p:nvSpPr>
        <p:spPr>
          <a:xfrm>
            <a:off x="3970741" y="9006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8" name="Oval 67"/>
          <p:cNvSpPr/>
          <p:nvPr/>
        </p:nvSpPr>
        <p:spPr>
          <a:xfrm>
            <a:off x="3970741" y="8778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69" name="Oval 68"/>
          <p:cNvSpPr/>
          <p:nvPr/>
        </p:nvSpPr>
        <p:spPr>
          <a:xfrm>
            <a:off x="3970741" y="8549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1" name="Oval 70"/>
          <p:cNvSpPr/>
          <p:nvPr/>
        </p:nvSpPr>
        <p:spPr>
          <a:xfrm>
            <a:off x="3970741" y="8321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72" name="Oval 71"/>
          <p:cNvSpPr/>
          <p:nvPr/>
        </p:nvSpPr>
        <p:spPr>
          <a:xfrm>
            <a:off x="397074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1" name="Oval 80"/>
          <p:cNvSpPr/>
          <p:nvPr/>
        </p:nvSpPr>
        <p:spPr>
          <a:xfrm>
            <a:off x="260488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2" name="Oval 81"/>
          <p:cNvSpPr/>
          <p:nvPr/>
        </p:nvSpPr>
        <p:spPr>
          <a:xfrm>
            <a:off x="2831830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4" name="Oval 83"/>
          <p:cNvSpPr/>
          <p:nvPr/>
        </p:nvSpPr>
        <p:spPr>
          <a:xfrm>
            <a:off x="3058771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5" name="Oval 84"/>
          <p:cNvSpPr/>
          <p:nvPr/>
        </p:nvSpPr>
        <p:spPr>
          <a:xfrm>
            <a:off x="3283609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7" name="Oval 86"/>
          <p:cNvSpPr/>
          <p:nvPr/>
        </p:nvSpPr>
        <p:spPr>
          <a:xfrm>
            <a:off x="3508447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88" name="Oval 87"/>
          <p:cNvSpPr/>
          <p:nvPr/>
        </p:nvSpPr>
        <p:spPr>
          <a:xfrm>
            <a:off x="3739594" y="8092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37310" y="8092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6340856" y="9921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1" name="Oval 170"/>
          <p:cNvSpPr/>
          <p:nvPr/>
        </p:nvSpPr>
        <p:spPr>
          <a:xfrm>
            <a:off x="6340856" y="9692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2" name="Oval 171"/>
          <p:cNvSpPr/>
          <p:nvPr/>
        </p:nvSpPr>
        <p:spPr>
          <a:xfrm>
            <a:off x="6340856" y="9464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3" name="Oval 172"/>
          <p:cNvSpPr/>
          <p:nvPr/>
        </p:nvSpPr>
        <p:spPr>
          <a:xfrm>
            <a:off x="6340856" y="9235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4" name="Oval 173"/>
          <p:cNvSpPr/>
          <p:nvPr/>
        </p:nvSpPr>
        <p:spPr>
          <a:xfrm>
            <a:off x="6343904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5" name="Oval 174"/>
          <p:cNvSpPr/>
          <p:nvPr/>
        </p:nvSpPr>
        <p:spPr>
          <a:xfrm>
            <a:off x="6343904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6" name="Oval 175"/>
          <p:cNvSpPr/>
          <p:nvPr/>
        </p:nvSpPr>
        <p:spPr>
          <a:xfrm>
            <a:off x="6343904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7" name="Oval 176"/>
          <p:cNvSpPr/>
          <p:nvPr/>
        </p:nvSpPr>
        <p:spPr>
          <a:xfrm>
            <a:off x="6343904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8" name="Oval 177"/>
          <p:cNvSpPr/>
          <p:nvPr/>
        </p:nvSpPr>
        <p:spPr>
          <a:xfrm>
            <a:off x="6343904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79" name="Oval 178"/>
          <p:cNvSpPr/>
          <p:nvPr/>
        </p:nvSpPr>
        <p:spPr>
          <a:xfrm>
            <a:off x="7936697" y="9006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0" name="Oval 179"/>
          <p:cNvSpPr/>
          <p:nvPr/>
        </p:nvSpPr>
        <p:spPr>
          <a:xfrm>
            <a:off x="7936697" y="8778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1" name="Oval 180"/>
          <p:cNvSpPr/>
          <p:nvPr/>
        </p:nvSpPr>
        <p:spPr>
          <a:xfrm>
            <a:off x="7936697" y="8549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2" name="Oval 181"/>
          <p:cNvSpPr/>
          <p:nvPr/>
        </p:nvSpPr>
        <p:spPr>
          <a:xfrm>
            <a:off x="7936697" y="8321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3" name="Oval 182"/>
          <p:cNvSpPr/>
          <p:nvPr/>
        </p:nvSpPr>
        <p:spPr>
          <a:xfrm>
            <a:off x="793669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4" name="Oval 183"/>
          <p:cNvSpPr/>
          <p:nvPr/>
        </p:nvSpPr>
        <p:spPr>
          <a:xfrm>
            <a:off x="657084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5" name="Oval 184"/>
          <p:cNvSpPr/>
          <p:nvPr/>
        </p:nvSpPr>
        <p:spPr>
          <a:xfrm>
            <a:off x="6797786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6" name="Oval 185"/>
          <p:cNvSpPr/>
          <p:nvPr/>
        </p:nvSpPr>
        <p:spPr>
          <a:xfrm>
            <a:off x="7024727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7" name="Oval 186"/>
          <p:cNvSpPr/>
          <p:nvPr/>
        </p:nvSpPr>
        <p:spPr>
          <a:xfrm>
            <a:off x="7249565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8" name="Oval 187"/>
          <p:cNvSpPr/>
          <p:nvPr/>
        </p:nvSpPr>
        <p:spPr>
          <a:xfrm>
            <a:off x="7474403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sp>
        <p:nvSpPr>
          <p:cNvPr id="189" name="Oval 188"/>
          <p:cNvSpPr/>
          <p:nvPr/>
        </p:nvSpPr>
        <p:spPr>
          <a:xfrm>
            <a:off x="7705550" y="8092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384800" y="9119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149796" y="9392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873407" y="41288"/>
            <a:ext cx="3051533" cy="2734236"/>
            <a:chOff x="7873407" y="302544"/>
            <a:chExt cx="3051533" cy="27342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3407" y="750780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873407" y="302544"/>
              <a:ext cx="305153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Original Image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20566" y="3213538"/>
            <a:ext cx="3051534" cy="2686110"/>
            <a:chOff x="4320566" y="3376362"/>
            <a:chExt cx="3051534" cy="2686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20566" y="337636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Gray Image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997157" y="3213538"/>
            <a:ext cx="3051535" cy="2686110"/>
            <a:chOff x="11997157" y="3376362"/>
            <a:chExt cx="3051535" cy="26861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377647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1997157" y="337636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Convert to HSV Image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997157" y="6272348"/>
            <a:ext cx="3051535" cy="2689314"/>
            <a:chOff x="11997157" y="6462582"/>
            <a:chExt cx="3051535" cy="26893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997157" y="9334362"/>
            <a:ext cx="3051535" cy="2686110"/>
            <a:chOff x="11997157" y="9489757"/>
            <a:chExt cx="3051535" cy="268611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9889867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997157" y="9489757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Thresholding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997157" y="12393172"/>
            <a:ext cx="3051535" cy="2686110"/>
            <a:chOff x="11997157" y="12516932"/>
            <a:chExt cx="3051535" cy="26861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1997157" y="1251693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Binary Operations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0565" y="17720157"/>
            <a:ext cx="3051534" cy="1828800"/>
            <a:chOff x="4360647" y="15529117"/>
            <a:chExt cx="3051534" cy="1828800"/>
          </a:xfrm>
        </p:grpSpPr>
        <p:sp>
          <p:nvSpPr>
            <p:cNvPr id="49" name="Rectangle 48"/>
            <p:cNvSpPr/>
            <p:nvPr/>
          </p:nvSpPr>
          <p:spPr>
            <a:xfrm>
              <a:off x="4360647" y="1552911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6002" y="1608957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cxnSp>
        <p:nvCxnSpPr>
          <p:cNvPr id="34" name="Elbow Connector 33"/>
          <p:cNvCxnSpPr>
            <a:stCxn id="4" idx="2"/>
            <a:endCxn id="9" idx="0"/>
          </p:cNvCxnSpPr>
          <p:nvPr/>
        </p:nvCxnSpPr>
        <p:spPr>
          <a:xfrm rot="5400000">
            <a:off x="7403746" y="1218111"/>
            <a:ext cx="438014" cy="35528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10" idx="0"/>
          </p:cNvCxnSpPr>
          <p:nvPr/>
        </p:nvCxnSpPr>
        <p:spPr>
          <a:xfrm rot="16200000" flipH="1">
            <a:off x="11242042" y="932655"/>
            <a:ext cx="438014" cy="41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2" idx="0"/>
          </p:cNvCxnSpPr>
          <p:nvPr/>
        </p:nvCxnSpPr>
        <p:spPr>
          <a:xfrm>
            <a:off x="5846333" y="5899648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24" idx="0"/>
          </p:cNvCxnSpPr>
          <p:nvPr/>
        </p:nvCxnSpPr>
        <p:spPr>
          <a:xfrm>
            <a:off x="13522924" y="5899648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2"/>
            <a:endCxn id="26" idx="0"/>
          </p:cNvCxnSpPr>
          <p:nvPr/>
        </p:nvCxnSpPr>
        <p:spPr>
          <a:xfrm>
            <a:off x="13522924" y="896166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8" idx="0"/>
          </p:cNvCxnSpPr>
          <p:nvPr/>
        </p:nvCxnSpPr>
        <p:spPr>
          <a:xfrm>
            <a:off x="13522924" y="12020472"/>
            <a:ext cx="1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1997157" y="15451982"/>
            <a:ext cx="3051534" cy="1828800"/>
            <a:chOff x="11997157" y="15648677"/>
            <a:chExt cx="3051534" cy="1828800"/>
          </a:xfrm>
        </p:grpSpPr>
        <p:sp>
          <p:nvSpPr>
            <p:cNvPr id="51" name="Rectangle 50"/>
            <p:cNvSpPr/>
            <p:nvPr/>
          </p:nvSpPr>
          <p:spPr>
            <a:xfrm>
              <a:off x="11997157" y="15648677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072512" y="16209134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Track Feature Point Using KLT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09516" y="17720157"/>
            <a:ext cx="3051534" cy="1828800"/>
            <a:chOff x="12009516" y="17993525"/>
            <a:chExt cx="3051534" cy="1828800"/>
          </a:xfrm>
        </p:grpSpPr>
        <p:sp>
          <p:nvSpPr>
            <p:cNvPr id="55" name="Rectangle 54"/>
            <p:cNvSpPr/>
            <p:nvPr/>
          </p:nvSpPr>
          <p:spPr>
            <a:xfrm>
              <a:off x="12009516" y="179935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84871" y="185539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   Laser Pointer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32633" y="20052286"/>
            <a:ext cx="3051534" cy="1828800"/>
            <a:chOff x="8232633" y="20050925"/>
            <a:chExt cx="3051534" cy="1828800"/>
          </a:xfrm>
        </p:grpSpPr>
        <p:sp>
          <p:nvSpPr>
            <p:cNvPr id="59" name="Rectangle 58"/>
            <p:cNvSpPr/>
            <p:nvPr/>
          </p:nvSpPr>
          <p:spPr>
            <a:xfrm>
              <a:off x="8232633" y="20050925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07988" y="20611382"/>
              <a:ext cx="2900825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Calculate Pose of Feature Point</a:t>
              </a:r>
            </a:p>
          </p:txBody>
        </p:sp>
      </p:grpSp>
      <p:cxnSp>
        <p:nvCxnSpPr>
          <p:cNvPr id="62" name="Straight Arrow Connector 61"/>
          <p:cNvCxnSpPr>
            <a:stCxn id="27" idx="2"/>
            <a:endCxn id="51" idx="0"/>
          </p:cNvCxnSpPr>
          <p:nvPr/>
        </p:nvCxnSpPr>
        <p:spPr>
          <a:xfrm>
            <a:off x="13522924" y="15079282"/>
            <a:ext cx="0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2"/>
            <a:endCxn id="55" idx="0"/>
          </p:cNvCxnSpPr>
          <p:nvPr/>
        </p:nvCxnSpPr>
        <p:spPr>
          <a:xfrm>
            <a:off x="13522924" y="17280782"/>
            <a:ext cx="12359" cy="43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9" idx="2"/>
            <a:endCxn id="59" idx="0"/>
          </p:cNvCxnSpPr>
          <p:nvPr/>
        </p:nvCxnSpPr>
        <p:spPr>
          <a:xfrm rot="16200000" flipH="1">
            <a:off x="7550702" y="17844587"/>
            <a:ext cx="503329" cy="39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59" idx="0"/>
          </p:cNvCxnSpPr>
          <p:nvPr/>
        </p:nvCxnSpPr>
        <p:spPr>
          <a:xfrm rot="5400000">
            <a:off x="11395178" y="17912180"/>
            <a:ext cx="503329" cy="3776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20565" y="6299758"/>
            <a:ext cx="3051534" cy="1828800"/>
            <a:chOff x="4320566" y="10027673"/>
            <a:chExt cx="3051534" cy="1828800"/>
          </a:xfrm>
        </p:grpSpPr>
        <p:sp>
          <p:nvSpPr>
            <p:cNvPr id="69" name="Rectangle 68"/>
            <p:cNvSpPr/>
            <p:nvPr/>
          </p:nvSpPr>
          <p:spPr>
            <a:xfrm>
              <a:off x="4320566" y="10027673"/>
              <a:ext cx="3051534" cy="1828800"/>
            </a:xfrm>
            <a:prstGeom prst="rect">
              <a:avLst/>
            </a:prstGeom>
            <a:solidFill>
              <a:srgbClr val="7E7E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4267" y="10742018"/>
              <a:ext cx="2964132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Image Preprocessing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20565" y="8500499"/>
            <a:ext cx="3051535" cy="2689314"/>
            <a:chOff x="11997157" y="6462582"/>
            <a:chExt cx="3051535" cy="268931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Canny Edge Detection</a:t>
              </a:r>
              <a:endParaRPr lang="en-US" sz="2000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64266" y="11565599"/>
            <a:ext cx="3051535" cy="2689314"/>
            <a:chOff x="11997157" y="6462582"/>
            <a:chExt cx="3051535" cy="268931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158" y="6865896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6" name="TextBox 75"/>
            <p:cNvSpPr txBox="1"/>
            <p:nvPr/>
          </p:nvSpPr>
          <p:spPr>
            <a:xfrm>
              <a:off x="11997157" y="6462582"/>
              <a:ext cx="3051535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Mask Image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64265" y="14652521"/>
            <a:ext cx="3051534" cy="2686110"/>
            <a:chOff x="4320566" y="12516932"/>
            <a:chExt cx="3051534" cy="2686110"/>
          </a:xfrm>
        </p:grpSpPr>
        <p:sp>
          <p:nvSpPr>
            <p:cNvPr id="78" name="TextBox 77"/>
            <p:cNvSpPr txBox="1"/>
            <p:nvPr/>
          </p:nvSpPr>
          <p:spPr>
            <a:xfrm>
              <a:off x="4320566" y="12516932"/>
              <a:ext cx="30515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Feature Detection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567" y="12917042"/>
              <a:ext cx="3051532" cy="22860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cxnSp>
        <p:nvCxnSpPr>
          <p:cNvPr id="93" name="Straight Arrow Connector 92"/>
          <p:cNvCxnSpPr/>
          <p:nvPr/>
        </p:nvCxnSpPr>
        <p:spPr>
          <a:xfrm>
            <a:off x="5846329" y="81277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39632" y="11192899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839630" y="14282323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839628" y="17338631"/>
            <a:ext cx="2" cy="37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4039639" y="271528"/>
            <a:ext cx="11357473" cy="21323541"/>
            <a:chOff x="4006981" y="75586"/>
            <a:chExt cx="11357473" cy="21323541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07287" y="16470853"/>
              <a:ext cx="3685032" cy="585216"/>
              <a:chOff x="4015344" y="16539093"/>
              <a:chExt cx="3685032" cy="5852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015344" y="16539093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15344" y="16630533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cxnSp>
          <p:nvCxnSpPr>
            <p:cNvPr id="34" name="Elbow Connector 33"/>
            <p:cNvCxnSpPr>
              <a:stCxn id="11" idx="2"/>
              <a:endCxn id="9" idx="0"/>
            </p:cNvCxnSpPr>
            <p:nvPr/>
          </p:nvCxnSpPr>
          <p:spPr>
            <a:xfrm rot="5400000">
              <a:off x="7544277" y="1087019"/>
              <a:ext cx="431863" cy="38208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H="1">
              <a:off x="11376599" y="1073344"/>
              <a:ext cx="435033" cy="3851327"/>
            </a:xfrm>
            <a:prstGeom prst="bentConnector3">
              <a:avLst>
                <a:gd name="adj1" fmla="val 4921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2"/>
              <a:endCxn id="69" idx="0"/>
            </p:cNvCxnSpPr>
            <p:nvPr/>
          </p:nvCxnSpPr>
          <p:spPr>
            <a:xfrm>
              <a:off x="5849803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2"/>
              <a:endCxn id="24" idx="0"/>
            </p:cNvCxnSpPr>
            <p:nvPr/>
          </p:nvCxnSpPr>
          <p:spPr>
            <a:xfrm flipH="1">
              <a:off x="13521938" y="5916880"/>
              <a:ext cx="0" cy="3760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2"/>
              <a:endCxn id="26" idx="0"/>
            </p:cNvCxnSpPr>
            <p:nvPr/>
          </p:nvCxnSpPr>
          <p:spPr>
            <a:xfrm>
              <a:off x="13521198" y="8991830"/>
              <a:ext cx="740" cy="382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2"/>
              <a:endCxn id="28" idx="0"/>
            </p:cNvCxnSpPr>
            <p:nvPr/>
          </p:nvCxnSpPr>
          <p:spPr>
            <a:xfrm flipH="1">
              <a:off x="13521938" y="12070788"/>
              <a:ext cx="835" cy="375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11679422" y="18601944"/>
              <a:ext cx="3685032" cy="585216"/>
              <a:chOff x="11702500" y="18588296"/>
              <a:chExt cx="3685032" cy="5852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702500" y="18588296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1702500" y="18679736"/>
                <a:ext cx="3685032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Track Feature Point Using KLT</a:t>
                </a: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1679422" y="19562746"/>
              <a:ext cx="3685032" cy="585216"/>
              <a:chOff x="11679422" y="19549098"/>
              <a:chExt cx="3685032" cy="58521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679422" y="1954909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79422" y="1964165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of Laser </a:t>
                </a:r>
                <a:r>
                  <a:rPr lang="en-US" sz="2000" b="1" dirty="0">
                    <a:latin typeface="Garamond" panose="02020404030301010803" pitchFamily="18" charset="0"/>
                  </a:rPr>
                  <a:t>Pointer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832583" y="20813911"/>
              <a:ext cx="3685032" cy="585216"/>
              <a:chOff x="7901356" y="20812550"/>
              <a:chExt cx="3051534" cy="5852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901356" y="20812550"/>
                <a:ext cx="3051534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924072" y="20903990"/>
                <a:ext cx="3028818" cy="4023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Calculate Pose of Feature Point</a:t>
                </a:r>
              </a:p>
            </p:txBody>
          </p:sp>
        </p:grpSp>
        <p:cxnSp>
          <p:nvCxnSpPr>
            <p:cNvPr id="62" name="Straight Arrow Connector 61"/>
            <p:cNvCxnSpPr>
              <a:stCxn id="30" idx="2"/>
              <a:endCxn id="51" idx="0"/>
            </p:cNvCxnSpPr>
            <p:nvPr/>
          </p:nvCxnSpPr>
          <p:spPr>
            <a:xfrm>
              <a:off x="13519779" y="18224131"/>
              <a:ext cx="2159" cy="37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2"/>
              <a:endCxn id="55" idx="0"/>
            </p:cNvCxnSpPr>
            <p:nvPr/>
          </p:nvCxnSpPr>
          <p:spPr>
            <a:xfrm>
              <a:off x="13521938" y="19187160"/>
              <a:ext cx="0" cy="3755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49" idx="2"/>
              <a:endCxn id="59" idx="0"/>
            </p:cNvCxnSpPr>
            <p:nvPr/>
          </p:nvCxnSpPr>
          <p:spPr>
            <a:xfrm rot="16200000" flipH="1">
              <a:off x="5883530" y="17022342"/>
              <a:ext cx="3757842" cy="3825296"/>
            </a:xfrm>
            <a:prstGeom prst="bentConnector3">
              <a:avLst>
                <a:gd name="adj1" fmla="val 9118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5" idx="2"/>
              <a:endCxn id="59" idx="0"/>
            </p:cNvCxnSpPr>
            <p:nvPr/>
          </p:nvCxnSpPr>
          <p:spPr>
            <a:xfrm rot="5400000">
              <a:off x="11265545" y="18557517"/>
              <a:ext cx="665949" cy="3846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007287" y="6292926"/>
              <a:ext cx="3685032" cy="585216"/>
              <a:chOff x="4001613" y="6279278"/>
              <a:chExt cx="3685032" cy="58521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001613" y="6279278"/>
                <a:ext cx="3685032" cy="585216"/>
              </a:xfrm>
              <a:prstGeom prst="rect">
                <a:avLst/>
              </a:prstGeom>
              <a:solidFill>
                <a:srgbClr val="7E7E7E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001613" y="6371831"/>
                <a:ext cx="3685032" cy="400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Image Preprocessing</a:t>
                </a:r>
              </a:p>
            </p:txBody>
          </p:sp>
        </p:grpSp>
        <p:cxnSp>
          <p:nvCxnSpPr>
            <p:cNvPr id="93" name="Straight Arrow Connector 92"/>
            <p:cNvCxnSpPr>
              <a:stCxn id="69" idx="2"/>
              <a:endCxn id="73" idx="0"/>
            </p:cNvCxnSpPr>
            <p:nvPr/>
          </p:nvCxnSpPr>
          <p:spPr>
            <a:xfrm>
              <a:off x="5849803" y="6878142"/>
              <a:ext cx="0" cy="37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4" idx="2"/>
              <a:endCxn id="76" idx="0"/>
            </p:cNvCxnSpPr>
            <p:nvPr/>
          </p:nvCxnSpPr>
          <p:spPr>
            <a:xfrm>
              <a:off x="5849803" y="9953130"/>
              <a:ext cx="0" cy="3739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5" idx="2"/>
              <a:endCxn id="78" idx="0"/>
            </p:cNvCxnSpPr>
            <p:nvPr/>
          </p:nvCxnSpPr>
          <p:spPr>
            <a:xfrm flipH="1">
              <a:off x="5849803" y="13021961"/>
              <a:ext cx="1222" cy="371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6" idx="2"/>
              <a:endCxn id="49" idx="0"/>
            </p:cNvCxnSpPr>
            <p:nvPr/>
          </p:nvCxnSpPr>
          <p:spPr>
            <a:xfrm>
              <a:off x="5849803" y="16091649"/>
              <a:ext cx="0" cy="379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/>
            <p:cNvGrpSpPr/>
            <p:nvPr/>
          </p:nvGrpSpPr>
          <p:grpSpPr>
            <a:xfrm>
              <a:off x="7822230" y="75586"/>
              <a:ext cx="3685032" cy="2705905"/>
              <a:chOff x="7822230" y="75586"/>
              <a:chExt cx="3685032" cy="270590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22230" y="75586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Original Image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811" y="495491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4006981" y="3213354"/>
              <a:ext cx="3685645" cy="2703526"/>
              <a:chOff x="3999231" y="3187412"/>
              <a:chExt cx="3685645" cy="270352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999231" y="3187412"/>
                <a:ext cx="3685645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Gray Image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3604938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4007287" y="7254552"/>
              <a:ext cx="3685032" cy="2698578"/>
              <a:chOff x="3999537" y="7254552"/>
              <a:chExt cx="3685032" cy="2698578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999537" y="7254552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Canny Edge 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253" y="7667130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4007287" y="10327049"/>
              <a:ext cx="3685032" cy="2694912"/>
              <a:chOff x="4003719" y="10354345"/>
              <a:chExt cx="3685032" cy="269491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003719" y="10354345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657" y="10763257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007287" y="13393165"/>
              <a:ext cx="3685032" cy="2698484"/>
              <a:chOff x="4003719" y="13434109"/>
              <a:chExt cx="3685032" cy="2698484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03719" y="1343410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Feature Detection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35" y="13846593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11679422" y="6292926"/>
              <a:ext cx="3685032" cy="2698904"/>
              <a:chOff x="11656345" y="6279278"/>
              <a:chExt cx="3685032" cy="269890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56345" y="627927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Mask Image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9321" y="669218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11679422" y="9374644"/>
              <a:ext cx="3685032" cy="2696144"/>
              <a:chOff x="11675068" y="9347348"/>
              <a:chExt cx="3685032" cy="2696144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675068" y="9347348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Thresholding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9619" y="9757492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11679422" y="12446237"/>
              <a:ext cx="3685032" cy="2699844"/>
              <a:chOff x="11684920" y="12418941"/>
              <a:chExt cx="3685032" cy="269984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1684920" y="12418941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Binary Operations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7293" y="1283278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11679422" y="3216524"/>
              <a:ext cx="3685032" cy="2700356"/>
              <a:chOff x="11619410" y="6277100"/>
              <a:chExt cx="3685032" cy="270035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133" y="6691456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1619410" y="6277100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Convert to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H </a:t>
                </a:r>
                <a:r>
                  <a:rPr lang="en-US" sz="2000" b="1" dirty="0">
                    <a:latin typeface="Garamond" panose="02020404030301010803" pitchFamily="18" charset="0"/>
                  </a:rPr>
                  <a:t>Image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1679422" y="15527355"/>
              <a:ext cx="3685032" cy="2696776"/>
              <a:chOff x="11684593" y="15500059"/>
              <a:chExt cx="3685032" cy="269677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6150" y="15910835"/>
                <a:ext cx="3657600" cy="22860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1684593" y="15500059"/>
                <a:ext cx="3685032" cy="4001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Centroid </a:t>
                </a:r>
                <a:r>
                  <a:rPr lang="en-US" sz="2000" b="1" dirty="0" smtClean="0">
                    <a:latin typeface="Garamond" panose="02020404030301010803" pitchFamily="18" charset="0"/>
                  </a:rPr>
                  <a:t>Detection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cxnSp>
          <p:nvCxnSpPr>
            <p:cNvPr id="113" name="Straight Arrow Connector 112"/>
            <p:cNvCxnSpPr>
              <a:stCxn id="25" idx="2"/>
              <a:endCxn id="112" idx="0"/>
            </p:cNvCxnSpPr>
            <p:nvPr/>
          </p:nvCxnSpPr>
          <p:spPr>
            <a:xfrm>
              <a:off x="13520595" y="15146081"/>
              <a:ext cx="1343" cy="3812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5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330627"/>
            <a:ext cx="1143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359298" y="7098575"/>
            <a:ext cx="10352444" cy="2549442"/>
            <a:chOff x="987698" y="2526573"/>
            <a:chExt cx="10352444" cy="2549442"/>
          </a:xfrm>
        </p:grpSpPr>
        <p:cxnSp>
          <p:nvCxnSpPr>
            <p:cNvPr id="22" name="Elbow Connector 21"/>
            <p:cNvCxnSpPr>
              <a:stCxn id="20" idx="3"/>
              <a:endCxn id="26" idx="3"/>
            </p:cNvCxnSpPr>
            <p:nvPr/>
          </p:nvCxnSpPr>
          <p:spPr>
            <a:xfrm flipH="1">
              <a:off x="7817771" y="2983773"/>
              <a:ext cx="1693960" cy="1635042"/>
            </a:xfrm>
            <a:prstGeom prst="bentConnector3">
              <a:avLst>
                <a:gd name="adj1" fmla="val -55271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87698" y="2526573"/>
              <a:ext cx="10352444" cy="2549442"/>
              <a:chOff x="987698" y="2526573"/>
              <a:chExt cx="10352444" cy="254944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8032" y="2526573"/>
                <a:ext cx="10052110" cy="2549442"/>
                <a:chOff x="1288032" y="2526573"/>
                <a:chExt cx="10052110" cy="2549442"/>
              </a:xfrm>
            </p:grpSpPr>
            <p:cxnSp>
              <p:nvCxnSpPr>
                <p:cNvPr id="8" name="Straight Arrow Connector 7"/>
                <p:cNvCxnSpPr>
                  <a:endCxn id="2" idx="2"/>
                </p:cNvCxnSpPr>
                <p:nvPr/>
              </p:nvCxnSpPr>
              <p:spPr>
                <a:xfrm>
                  <a:off x="1288032" y="2982158"/>
                  <a:ext cx="79839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Oval 1"/>
                <p:cNvSpPr/>
                <p:nvPr/>
              </p:nvSpPr>
              <p:spPr>
                <a:xfrm>
                  <a:off x="2086426" y="2786955"/>
                  <a:ext cx="411480" cy="41148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cxnSp>
              <p:nvCxnSpPr>
                <p:cNvPr id="4" name="Straight Connector 3"/>
                <p:cNvCxnSpPr>
                  <a:stCxn id="2" idx="7"/>
                  <a:endCxn id="2" idx="3"/>
                </p:cNvCxnSpPr>
                <p:nvPr/>
              </p:nvCxnSpPr>
              <p:spPr>
                <a:xfrm flipH="1"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>
                  <a:stCxn id="2" idx="1"/>
                  <a:endCxn id="2" idx="5"/>
                </p:cNvCxnSpPr>
                <p:nvPr/>
              </p:nvCxnSpPr>
              <p:spPr>
                <a:xfrm>
                  <a:off x="2146686" y="2847215"/>
                  <a:ext cx="290960" cy="2909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497906" y="2992695"/>
                  <a:ext cx="179710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4295011" y="253549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682931" y="2526573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11" name="Straight Arrow Connector 10"/>
                <p:cNvCxnSpPr>
                  <a:stCxn id="5" idx="3"/>
                  <a:endCxn id="20" idx="1"/>
                </p:cNvCxnSpPr>
                <p:nvPr/>
              </p:nvCxnSpPr>
              <p:spPr>
                <a:xfrm flipV="1">
                  <a:off x="6123811" y="2983773"/>
                  <a:ext cx="1559120" cy="89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5988971" y="4161615"/>
                  <a:ext cx="1828800" cy="914400"/>
                </a:xfrm>
                <a:prstGeom prst="rect">
                  <a:avLst/>
                </a:prstGeom>
                <a:solidFill>
                  <a:srgbClr val="7AA69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/>
                </a:p>
              </p:txBody>
            </p:sp>
            <p:cxnSp>
              <p:nvCxnSpPr>
                <p:cNvPr id="29" name="Elbow Connector 28"/>
                <p:cNvCxnSpPr>
                  <a:stCxn id="26" idx="1"/>
                  <a:endCxn id="2" idx="4"/>
                </p:cNvCxnSpPr>
                <p:nvPr/>
              </p:nvCxnSpPr>
              <p:spPr>
                <a:xfrm rot="10800000">
                  <a:off x="2292167" y="3198435"/>
                  <a:ext cx="3696805" cy="142038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2251017" y="3115473"/>
                  <a:ext cx="822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 flipH="1">
                  <a:off x="2131153" y="2956091"/>
                  <a:ext cx="81021" cy="81021"/>
                  <a:chOff x="2331379" y="838200"/>
                  <a:chExt cx="457200" cy="457200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2331379" y="1066800"/>
                    <a:ext cx="457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 flipV="1">
                    <a:off x="2559979" y="83820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6445002" y="4434149"/>
                  <a:ext cx="916739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Camera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3778" y="2808029"/>
                  <a:ext cx="1131267" cy="68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Controller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920416" y="2799107"/>
                  <a:ext cx="1353831" cy="386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913" dirty="0">
                      <a:latin typeface="Garamond" panose="02020404030301010803" pitchFamily="18" charset="0"/>
                    </a:rPr>
                    <a:t>Manipulator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632244" y="2634773"/>
                  <a:ext cx="1457119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Error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260948" y="2634773"/>
                  <a:ext cx="1157454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Joint Angles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356758" y="4272310"/>
                  <a:ext cx="1748028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Measured Pose</a:t>
                  </a:r>
                </a:p>
              </p:txBody>
            </p:sp>
            <p:cxnSp>
              <p:nvCxnSpPr>
                <p:cNvPr id="1025" name="Straight Arrow Connector 1024"/>
                <p:cNvCxnSpPr>
                  <a:stCxn id="20" idx="3"/>
                </p:cNvCxnSpPr>
                <p:nvPr/>
              </p:nvCxnSpPr>
              <p:spPr>
                <a:xfrm>
                  <a:off x="9511731" y="2983773"/>
                  <a:ext cx="169165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9749215" y="2654141"/>
                  <a:ext cx="1590927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Manipulator Pose</a:t>
                  </a: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987698" y="2634773"/>
                <a:ext cx="970796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Reference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62" y="6772238"/>
            <a:ext cx="11531355" cy="7406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962944" y="10124344"/>
            <a:ext cx="9580099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4" name="Rectangle 23"/>
          <p:cNvSpPr/>
          <p:nvPr/>
        </p:nvSpPr>
        <p:spPr>
          <a:xfrm>
            <a:off x="4627283" y="7668834"/>
            <a:ext cx="1992572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27" name="Rectangle 26"/>
          <p:cNvSpPr/>
          <p:nvPr/>
        </p:nvSpPr>
        <p:spPr>
          <a:xfrm>
            <a:off x="4962944" y="11334150"/>
            <a:ext cx="1431236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0" name="Straight Arrow Connector 9"/>
          <p:cNvCxnSpPr>
            <a:stCxn id="37" idx="2"/>
            <a:endCxn id="24" idx="3"/>
          </p:cNvCxnSpPr>
          <p:nvPr/>
        </p:nvCxnSpPr>
        <p:spPr>
          <a:xfrm flipH="1">
            <a:off x="6619855" y="7766004"/>
            <a:ext cx="941832" cy="382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235" y="6772238"/>
            <a:ext cx="3970808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Finite State Machine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Easily Expandable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Robot Returns to Charging Station Between Missions if Necessary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916" y="7427450"/>
            <a:ext cx="149754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Customer Input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4080" y="11084464"/>
            <a:ext cx="1723508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Easily Expandable to More Tasks</a:t>
            </a:r>
          </a:p>
        </p:txBody>
      </p:sp>
      <p:cxnSp>
        <p:nvCxnSpPr>
          <p:cNvPr id="9" name="Straight Arrow Connector 8"/>
          <p:cNvCxnSpPr>
            <a:stCxn id="38" idx="2"/>
          </p:cNvCxnSpPr>
          <p:nvPr/>
        </p:nvCxnSpPr>
        <p:spPr>
          <a:xfrm>
            <a:off x="4015834" y="11669239"/>
            <a:ext cx="947110" cy="14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9752994" y="9669044"/>
            <a:ext cx="819241" cy="4553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21432" y="9084269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2177" y="6666413"/>
            <a:ext cx="11486323" cy="8836102"/>
            <a:chOff x="3042177" y="6666413"/>
            <a:chExt cx="11486323" cy="88361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77" y="6666413"/>
              <a:ext cx="11486323" cy="88361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8" idx="2"/>
            </p:cNvCxnSpPr>
            <p:nvPr/>
          </p:nvCxnSpPr>
          <p:spPr>
            <a:xfrm flipH="1">
              <a:off x="9378462" y="9464427"/>
              <a:ext cx="2238668" cy="5032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557692" y="8879652"/>
              <a:ext cx="211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  <a:cs typeface="Times New Roman" panose="02020603050405020304" pitchFamily="18" charset="0"/>
                </a:rPr>
                <a:t>Charges or Changes Tool When Necessary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9498" y="9967724"/>
              <a:ext cx="9580099" cy="2388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57692" y="6666413"/>
              <a:ext cx="3970808" cy="16312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When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Changes Tool Between Operations If Necessary</a:t>
              </a:r>
              <a:endParaRPr lang="en-US" sz="2000" dirty="0">
                <a:latin typeface="Garamond" panose="02020404030301010803" pitchFamily="18" charset="0"/>
              </a:endParaRP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Enables 24/7 Operation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25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2598" y="7806829"/>
              <a:ext cx="1076999" cy="981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00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© Airbus Operations S.A.S. Tous droits réservés. Document confidentiel.&#10;Page 4&#10;Non Linear Simulation at Airbus (1/2)&#10;• Maj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3" t="68448" r="39212" b="8170"/>
          <a:stretch/>
        </p:blipFill>
        <p:spPr bwMode="auto">
          <a:xfrm>
            <a:off x="12781838" y="10196592"/>
            <a:ext cx="1419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61" y="4660947"/>
            <a:ext cx="8001589" cy="44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86" y="8714116"/>
            <a:ext cx="10023005" cy="71064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78993" y="8709923"/>
            <a:ext cx="3575976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Flexible Framework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Robust Feature Detection</a:t>
            </a:r>
          </a:p>
          <a:p>
            <a:pPr marL="285787" indent="-285787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Reports Errors or Non-Reachable Holes to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0592" y="13001392"/>
            <a:ext cx="1645920" cy="1009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sp>
        <p:nvSpPr>
          <p:cNvPr id="16" name="Rectangle 15"/>
          <p:cNvSpPr/>
          <p:nvPr/>
        </p:nvSpPr>
        <p:spPr>
          <a:xfrm>
            <a:off x="7456312" y="10091987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14" name="Straight Arrow Connector 13"/>
          <p:cNvCxnSpPr>
            <a:stCxn id="26" idx="2"/>
            <a:endCxn id="16" idx="0"/>
          </p:cNvCxnSpPr>
          <p:nvPr/>
        </p:nvCxnSpPr>
        <p:spPr>
          <a:xfrm flipH="1">
            <a:off x="8233552" y="9507217"/>
            <a:ext cx="777242" cy="584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8" idx="0"/>
            <a:endCxn id="9" idx="2"/>
          </p:cNvCxnSpPr>
          <p:nvPr/>
        </p:nvCxnSpPr>
        <p:spPr>
          <a:xfrm flipH="1" flipV="1">
            <a:off x="8233555" y="14010835"/>
            <a:ext cx="1690447" cy="767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" idx="2"/>
            <a:endCxn id="15" idx="0"/>
          </p:cNvCxnSpPr>
          <p:nvPr/>
        </p:nvCxnSpPr>
        <p:spPr>
          <a:xfrm>
            <a:off x="11200173" y="12320334"/>
            <a:ext cx="1366809" cy="694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6191" y="9168660"/>
            <a:ext cx="274920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Notifies Customer of Problems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4987" y="14778786"/>
            <a:ext cx="311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Using Canny Edge Detection, Hough Transform, and KLT Tracker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489" y="11735562"/>
            <a:ext cx="294736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To Specified Depth and at Specified Feed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89739" y="13014644"/>
            <a:ext cx="1554480" cy="960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</p:spTree>
    <p:extLst>
      <p:ext uri="{BB962C8B-B14F-4D97-AF65-F5344CB8AC3E}">
        <p14:creationId xmlns:p14="http://schemas.microsoft.com/office/powerpoint/2010/main" val="517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68175" y="8721323"/>
            <a:ext cx="11013303" cy="7132320"/>
            <a:chOff x="1996568" y="4149323"/>
            <a:chExt cx="11013303" cy="71323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568" y="4149323"/>
              <a:ext cx="10059525" cy="71323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33895" y="4151361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Holes to Customer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8992" y="8429391"/>
              <a:ext cx="1645920" cy="10607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3" name="Straight Arrow Connector 22"/>
            <p:cNvCxnSpPr>
              <a:stCxn id="27" idx="2"/>
              <a:endCxn id="22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9" idx="0"/>
              <a:endCxn id="21" idx="2"/>
            </p:cNvCxnSpPr>
            <p:nvPr/>
          </p:nvCxnSpPr>
          <p:spPr>
            <a:xfrm flipH="1" flipV="1">
              <a:off x="6861952" y="9490095"/>
              <a:ext cx="1690443" cy="7166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0" idx="2"/>
              <a:endCxn id="31" idx="0"/>
            </p:cNvCxnSpPr>
            <p:nvPr/>
          </p:nvCxnSpPr>
          <p:spPr>
            <a:xfrm>
              <a:off x="9855072" y="7774835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1388" y="7190060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444643" y="846914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9323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163" y="6234937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4" y="5192831"/>
              <a:ext cx="807692" cy="4958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05650" y="6261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9" y="6600188"/>
              <a:ext cx="1747957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867" y="7795603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1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86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13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6218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6" y="3226112"/>
              <a:ext cx="116218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13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86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13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1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95988" y="2831549"/>
              <a:ext cx="275882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95987" y="3128290"/>
              <a:ext cx="275883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13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3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4691" y="6275804"/>
            <a:ext cx="13280961" cy="7962806"/>
            <a:chOff x="793086" y="1703804"/>
            <a:chExt cx="13280961" cy="79628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86" y="1711330"/>
              <a:ext cx="13265865" cy="79552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86657" y="1703804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Flexible Framework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87" indent="-285787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Garamond" panose="02020404030301010803" pitchFamily="18" charset="0"/>
                </a:rPr>
                <a:t>Reports Errors or Non-Reachable Corners to Customer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99513" y="5724939"/>
              <a:ext cx="1842052" cy="1063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24" name="Straight Arrow Connector 23"/>
            <p:cNvCxnSpPr>
              <a:stCxn id="26" idx="2"/>
              <a:endCxn id="16" idx="0"/>
            </p:cNvCxnSpPr>
            <p:nvPr/>
          </p:nvCxnSpPr>
          <p:spPr>
            <a:xfrm flipH="1">
              <a:off x="8620539" y="5206083"/>
              <a:ext cx="683126" cy="5188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929062" y="4621308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4706189" y="8379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8"/>
              <a:ext cx="912110" cy="16927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4"/>
              <a:ext cx="1828800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1" y="5105404"/>
              <a:ext cx="2098082" cy="2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33" y="3905257"/>
              <a:ext cx="1938906" cy="39188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5" y="1238254"/>
              <a:ext cx="1949812" cy="22503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9"/>
              <a:ext cx="1070488" cy="80329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6"/>
              <a:ext cx="1825992" cy="180928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89"/>
              <a:ext cx="835219" cy="44719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7"/>
              <a:ext cx="1203499" cy="81021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708" y="511578"/>
              <a:ext cx="468772" cy="1365448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06600" y="5379720"/>
            <a:ext cx="14904720" cy="9372600"/>
            <a:chOff x="635000" y="807720"/>
            <a:chExt cx="14904720" cy="9372600"/>
          </a:xfrm>
        </p:grpSpPr>
        <p:sp>
          <p:nvSpPr>
            <p:cNvPr id="21" name="Rectangle 20"/>
            <p:cNvSpPr/>
            <p:nvPr/>
          </p:nvSpPr>
          <p:spPr>
            <a:xfrm>
              <a:off x="635000" y="807720"/>
              <a:ext cx="14904720" cy="937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35000" y="944880"/>
              <a:ext cx="14833600" cy="9220200"/>
              <a:chOff x="635000" y="944880"/>
              <a:chExt cx="14833600" cy="9220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29"/>
              <a:stretch/>
            </p:blipFill>
            <p:spPr>
              <a:xfrm>
                <a:off x="635000" y="1524000"/>
                <a:ext cx="14833600" cy="8641080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stCxn id="28" idx="2"/>
              </p:cNvCxnSpPr>
              <p:nvPr/>
            </p:nvCxnSpPr>
            <p:spPr>
              <a:xfrm>
                <a:off x="12337625" y="1344990"/>
                <a:ext cx="982135" cy="12305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32" idx="2"/>
              </p:cNvCxnSpPr>
              <p:nvPr/>
            </p:nvCxnSpPr>
            <p:spPr>
              <a:xfrm flipH="1">
                <a:off x="3764288" y="1344990"/>
                <a:ext cx="560563" cy="6819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1187850" y="944880"/>
                <a:ext cx="2299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Calibration Pattern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90021" y="944880"/>
                <a:ext cx="1469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Camera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4604" r="8443" b="6586"/>
          <a:stretch/>
        </p:blipFill>
        <p:spPr>
          <a:xfrm>
            <a:off x="2566411" y="4572005"/>
            <a:ext cx="13452530" cy="82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3518" y="8297132"/>
            <a:ext cx="16276310" cy="6422235"/>
            <a:chOff x="87630" y="1247747"/>
            <a:chExt cx="16276310" cy="6422235"/>
          </a:xfrm>
        </p:grpSpPr>
        <p:sp>
          <p:nvSpPr>
            <p:cNvPr id="6" name="TextBox 5"/>
            <p:cNvSpPr txBox="1"/>
            <p:nvPr/>
          </p:nvSpPr>
          <p:spPr>
            <a:xfrm>
              <a:off x="87630" y="1261395"/>
              <a:ext cx="833018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Corners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668" r="37268" b="15677"/>
            <a:stretch/>
          </p:blipFill>
          <p:spPr>
            <a:xfrm>
              <a:off x="8544991" y="1672138"/>
              <a:ext cx="7807529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13058" r="35144" b="15870"/>
            <a:stretch/>
          </p:blipFill>
          <p:spPr>
            <a:xfrm>
              <a:off x="91440" y="1672138"/>
              <a:ext cx="8321040" cy="599784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527532" y="1247747"/>
              <a:ext cx="783640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Extracted Laser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8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731597" y="7222229"/>
            <a:ext cx="9600000" cy="2638095"/>
            <a:chOff x="2359995" y="2650224"/>
            <a:chExt cx="9600000" cy="26380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995" y="2650224"/>
              <a:ext cx="9600000" cy="263809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21410463">
              <a:off x="5063210" y="4084662"/>
              <a:ext cx="103108" cy="103101"/>
              <a:chOff x="4398684" y="1810871"/>
              <a:chExt cx="228630" cy="22861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398684" y="1810871"/>
                <a:ext cx="228601" cy="228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398712" y="1810885"/>
                <a:ext cx="228602" cy="2286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21405086">
              <a:off x="5997768" y="3992795"/>
              <a:ext cx="103095" cy="103095"/>
              <a:chOff x="4395345" y="1845978"/>
              <a:chExt cx="228600" cy="2286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395345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395347" y="1845978"/>
                <a:ext cx="228595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57" idx="2"/>
            </p:cNvCxnSpPr>
            <p:nvPr/>
          </p:nvCxnSpPr>
          <p:spPr>
            <a:xfrm flipH="1">
              <a:off x="5114771" y="3013349"/>
              <a:ext cx="552630" cy="1030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8" idx="2"/>
            </p:cNvCxnSpPr>
            <p:nvPr/>
          </p:nvCxnSpPr>
          <p:spPr>
            <a:xfrm flipH="1">
              <a:off x="6122130" y="3013349"/>
              <a:ext cx="826144" cy="1027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6" idx="2"/>
            </p:cNvCxnSpPr>
            <p:nvPr/>
          </p:nvCxnSpPr>
          <p:spPr>
            <a:xfrm flipH="1">
              <a:off x="7937697" y="3013349"/>
              <a:ext cx="516457" cy="766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5" idx="2"/>
            </p:cNvCxnSpPr>
            <p:nvPr/>
          </p:nvCxnSpPr>
          <p:spPr>
            <a:xfrm>
              <a:off x="10673145" y="3013349"/>
              <a:ext cx="1002770" cy="47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3423" y="2674795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194" y="2674795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 rot="21349763">
              <a:off x="4017084" y="4123344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51" name="Straight Arrow Connector 50"/>
            <p:cNvCxnSpPr>
              <a:stCxn id="53" idx="2"/>
              <a:endCxn id="61" idx="0"/>
            </p:cNvCxnSpPr>
            <p:nvPr/>
          </p:nvCxnSpPr>
          <p:spPr>
            <a:xfrm flipH="1">
              <a:off x="4174015" y="3016925"/>
              <a:ext cx="520433" cy="11066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00470" y="2678371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Start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1405086">
              <a:off x="4130127" y="4177053"/>
              <a:ext cx="103101" cy="103095"/>
              <a:chOff x="4395322" y="1845977"/>
              <a:chExt cx="228615" cy="228605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395337" y="1845978"/>
                <a:ext cx="228600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395322" y="1845977"/>
                <a:ext cx="228594" cy="2286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8" y="10534835"/>
            <a:ext cx="9561905" cy="297142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46" idx="2"/>
          </p:cNvCxnSpPr>
          <p:nvPr/>
        </p:nvCxnSpPr>
        <p:spPr>
          <a:xfrm flipH="1">
            <a:off x="6240165" y="11073850"/>
            <a:ext cx="951238" cy="11739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9" idx="2"/>
          </p:cNvCxnSpPr>
          <p:nvPr/>
        </p:nvCxnSpPr>
        <p:spPr>
          <a:xfrm flipH="1">
            <a:off x="7186076" y="11073850"/>
            <a:ext cx="843594" cy="1198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</p:cNvCxnSpPr>
          <p:nvPr/>
        </p:nvCxnSpPr>
        <p:spPr>
          <a:xfrm flipH="1">
            <a:off x="9049222" y="11073850"/>
            <a:ext cx="592258" cy="126171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0301" y="10735296"/>
            <a:ext cx="58235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20 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425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5 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8590" y="10735296"/>
            <a:ext cx="602159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38457" y="12178685"/>
            <a:ext cx="329184" cy="210669"/>
          </a:xfrm>
          <a:prstGeom prst="rect">
            <a:avLst/>
          </a:prstGeom>
          <a:solidFill>
            <a:srgbClr val="7AA6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13"/>
          </a:p>
        </p:txBody>
      </p:sp>
      <p:cxnSp>
        <p:nvCxnSpPr>
          <p:cNvPr id="62" name="Straight Arrow Connector 61"/>
          <p:cNvCxnSpPr>
            <a:stCxn id="63" idx="2"/>
            <a:endCxn id="60" idx="0"/>
          </p:cNvCxnSpPr>
          <p:nvPr/>
        </p:nvCxnSpPr>
        <p:spPr>
          <a:xfrm flipH="1">
            <a:off x="5303049" y="11073850"/>
            <a:ext cx="915401" cy="110483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24472" y="10735296"/>
            <a:ext cx="58795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51502" y="12232472"/>
            <a:ext cx="103095" cy="103095"/>
            <a:chOff x="5021891" y="12310709"/>
            <a:chExt cx="103095" cy="10309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191620" y="12256469"/>
            <a:ext cx="103095" cy="103095"/>
            <a:chOff x="5021891" y="12310709"/>
            <a:chExt cx="103095" cy="10309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131114" y="12285466"/>
            <a:ext cx="103095" cy="103095"/>
            <a:chOff x="5021891" y="12310709"/>
            <a:chExt cx="103095" cy="1030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9002183" y="12340928"/>
            <a:ext cx="103095" cy="103095"/>
            <a:chOff x="5021891" y="12310709"/>
            <a:chExt cx="103095" cy="103095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021891" y="12310709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75" y="2059168"/>
            <a:ext cx="4572000" cy="2286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666975" y="4887881"/>
            <a:ext cx="9600000" cy="2639141"/>
            <a:chOff x="2365983" y="2655321"/>
            <a:chExt cx="9600000" cy="263914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83" y="2655321"/>
              <a:ext cx="9600000" cy="263809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5074517">
              <a:off x="11616186" y="3374418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8" name="Rectangle 27"/>
            <p:cNvSpPr/>
            <p:nvPr/>
          </p:nvSpPr>
          <p:spPr>
            <a:xfrm rot="21349763">
              <a:off x="3899996" y="4049010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sp>
          <p:nvSpPr>
            <p:cNvPr id="29" name="Rectangle 28"/>
            <p:cNvSpPr/>
            <p:nvPr/>
          </p:nvSpPr>
          <p:spPr>
            <a:xfrm rot="21359625">
              <a:off x="3919608" y="4322762"/>
              <a:ext cx="327653" cy="210669"/>
            </a:xfrm>
            <a:prstGeom prst="rect">
              <a:avLst/>
            </a:prstGeom>
            <a:solidFill>
              <a:srgbClr val="4C5A6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0" name="Group 29"/>
            <p:cNvGrpSpPr/>
            <p:nvPr/>
          </p:nvGrpSpPr>
          <p:grpSpPr>
            <a:xfrm rot="21421654">
              <a:off x="4125878" y="4388626"/>
              <a:ext cx="103095" cy="103095"/>
              <a:chOff x="4398682" y="1810871"/>
              <a:chExt cx="228600" cy="228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1410463">
              <a:off x="5063219" y="4079061"/>
              <a:ext cx="103095" cy="103095"/>
              <a:chOff x="4398682" y="1810871"/>
              <a:chExt cx="228600" cy="228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rot="21274517">
              <a:off x="7890250" y="3802347"/>
              <a:ext cx="103095" cy="103095"/>
              <a:chOff x="4398682" y="1810871"/>
              <a:chExt cx="228600" cy="228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rot="21274517">
              <a:off x="11731954" y="3425325"/>
              <a:ext cx="103095" cy="103095"/>
              <a:chOff x="4398682" y="1810871"/>
              <a:chExt cx="228600" cy="2286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21336866">
              <a:off x="3917535" y="4115578"/>
              <a:ext cx="103095" cy="103095"/>
              <a:chOff x="4398682" y="1810871"/>
              <a:chExt cx="228600" cy="228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21274517">
              <a:off x="5997771" y="3988125"/>
              <a:ext cx="103095" cy="103095"/>
              <a:chOff x="4398682" y="1810871"/>
              <a:chExt cx="228600" cy="2286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>
              <a:stCxn id="53" idx="0"/>
              <a:endCxn id="29" idx="2"/>
            </p:cNvCxnSpPr>
            <p:nvPr/>
          </p:nvCxnSpPr>
          <p:spPr>
            <a:xfrm flipH="1" flipV="1">
              <a:off x="4090794" y="4533174"/>
              <a:ext cx="1078283" cy="42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0" idx="2"/>
            </p:cNvCxnSpPr>
            <p:nvPr/>
          </p:nvCxnSpPr>
          <p:spPr>
            <a:xfrm flipH="1">
              <a:off x="5188083" y="3797704"/>
              <a:ext cx="659632" cy="314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1" idx="2"/>
            </p:cNvCxnSpPr>
            <p:nvPr/>
          </p:nvCxnSpPr>
          <p:spPr>
            <a:xfrm flipH="1">
              <a:off x="6134056" y="3738454"/>
              <a:ext cx="472400" cy="296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</p:cNvCxnSpPr>
            <p:nvPr/>
          </p:nvCxnSpPr>
          <p:spPr>
            <a:xfrm flipH="1">
              <a:off x="7937697" y="3013349"/>
              <a:ext cx="516457" cy="7660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8" idx="2"/>
              <a:endCxn id="27" idx="2"/>
            </p:cNvCxnSpPr>
            <p:nvPr/>
          </p:nvCxnSpPr>
          <p:spPr>
            <a:xfrm>
              <a:off x="10673145" y="3013349"/>
              <a:ext cx="1002770" cy="4763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894135" y="2674795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40 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62975" y="2674795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53737" y="3459150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5376" y="3399900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81487" y="4955908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 flipV="1">
            <a:off x="5532569" y="4349995"/>
            <a:ext cx="5217231" cy="190597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190588" y="4345169"/>
            <a:ext cx="990387" cy="19359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68931" y="4344123"/>
            <a:ext cx="457200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Drilling Station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60231" y="8791281"/>
            <a:ext cx="9561905" cy="5716270"/>
            <a:chOff x="3360231" y="8791281"/>
            <a:chExt cx="9561905" cy="571627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1" y="11536122"/>
              <a:ext cx="9561905" cy="2971429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4771026" y="13043731"/>
              <a:ext cx="329184" cy="210669"/>
              <a:chOff x="5001270" y="12256922"/>
              <a:chExt cx="329184" cy="21066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001270" y="12256922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021891" y="12310709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Arrow Connector 67"/>
            <p:cNvCxnSpPr>
              <a:stCxn id="74" idx="0"/>
              <a:endCxn id="80" idx="2"/>
            </p:cNvCxnSpPr>
            <p:nvPr/>
          </p:nvCxnSpPr>
          <p:spPr>
            <a:xfrm flipH="1" flipV="1">
              <a:off x="4935619" y="13524225"/>
              <a:ext cx="772943" cy="64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0" idx="2"/>
              <a:endCxn id="75" idx="2"/>
            </p:cNvCxnSpPr>
            <p:nvPr/>
          </p:nvCxnSpPr>
          <p:spPr>
            <a:xfrm>
              <a:off x="11522968" y="12116713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743958" y="11778159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20972" y="14168997"/>
              <a:ext cx="237518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sp>
          <p:nvSpPr>
            <p:cNvPr id="75" name="Rectangle 74"/>
            <p:cNvSpPr/>
            <p:nvPr/>
          </p:nvSpPr>
          <p:spPr>
            <a:xfrm rot="5400000">
              <a:off x="12555298" y="13434213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71792" y="13313556"/>
              <a:ext cx="327653" cy="210669"/>
              <a:chOff x="5001840" y="12526747"/>
              <a:chExt cx="327653" cy="21066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/>
            <p:cNvGrpSpPr/>
            <p:nvPr/>
          </p:nvGrpSpPr>
          <p:grpSpPr>
            <a:xfrm>
              <a:off x="12668343" y="13488000"/>
              <a:ext cx="103095" cy="103095"/>
              <a:chOff x="4398682" y="1810871"/>
              <a:chExt cx="228600" cy="2286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5099445" y="11084148"/>
              <a:ext cx="5241486" cy="195958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4771026" y="11085195"/>
              <a:ext cx="997895" cy="1958536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356877" y="11084148"/>
              <a:ext cx="457200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cxnSp>
          <p:nvCxnSpPr>
            <p:cNvPr id="92" name="Straight Arrow Connector 91"/>
            <p:cNvCxnSpPr>
              <a:stCxn id="97" idx="2"/>
            </p:cNvCxnSpPr>
            <p:nvPr/>
          </p:nvCxnSpPr>
          <p:spPr>
            <a:xfrm flipH="1">
              <a:off x="6065225" y="12884313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2"/>
            </p:cNvCxnSpPr>
            <p:nvPr/>
          </p:nvCxnSpPr>
          <p:spPr>
            <a:xfrm flipH="1">
              <a:off x="7020300" y="12884313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5" idx="2"/>
            </p:cNvCxnSpPr>
            <p:nvPr/>
          </p:nvCxnSpPr>
          <p:spPr>
            <a:xfrm flipH="1">
              <a:off x="8826897" y="12116713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139476" y="11778159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66304" y="12545759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88499" y="12545759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957700" y="13287828"/>
              <a:ext cx="103095" cy="103095"/>
              <a:chOff x="5021891" y="12310709"/>
              <a:chExt cx="103095" cy="10309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97194" y="13316825"/>
              <a:ext cx="103095" cy="103095"/>
              <a:chOff x="5021891" y="12310709"/>
              <a:chExt cx="103095" cy="103095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768263" y="13372287"/>
              <a:ext cx="103095" cy="103095"/>
              <a:chOff x="5021891" y="12310709"/>
              <a:chExt cx="103095" cy="103095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27" y="8791281"/>
              <a:ext cx="4572000" cy="22860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4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934755" y="2449706"/>
            <a:ext cx="9600000" cy="6183249"/>
            <a:chOff x="2793132" y="3636814"/>
            <a:chExt cx="9600000" cy="6183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595" y="6802543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2793132" y="3636814"/>
              <a:ext cx="9600000" cy="2638095"/>
              <a:chOff x="2359995" y="2650224"/>
              <a:chExt cx="9600000" cy="263809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995" y="2650224"/>
                <a:ext cx="9600000" cy="2638095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5074517">
                <a:off x="11616186" y="3374418"/>
                <a:ext cx="329184" cy="210669"/>
              </a:xfrm>
              <a:prstGeom prst="rect">
                <a:avLst/>
              </a:prstGeom>
              <a:solidFill>
                <a:srgbClr val="7E7E7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1349763">
                <a:off x="3899996" y="4049010"/>
                <a:ext cx="329184" cy="210669"/>
              </a:xfrm>
              <a:prstGeom prst="rect">
                <a:avLst/>
              </a:prstGeom>
              <a:solidFill>
                <a:srgbClr val="7AA69C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359625">
                <a:off x="3919608" y="4322762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 rot="21421654">
                <a:off x="4125878" y="4388626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1410463">
                <a:off x="5063219" y="4079061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 rot="21274517">
                <a:off x="7890250" y="3802347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21274517">
                <a:off x="11731954" y="34253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 rot="21336866">
                <a:off x="3917535" y="4115578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21274517">
                <a:off x="5997771" y="3988125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>
                <a:stCxn id="52" idx="2"/>
                <a:endCxn id="28" idx="0"/>
              </p:cNvCxnSpPr>
              <p:nvPr/>
            </p:nvCxnSpPr>
            <p:spPr>
              <a:xfrm flipH="1">
                <a:off x="4056927" y="3001064"/>
                <a:ext cx="510277" cy="10482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50" idx="2"/>
              </p:cNvCxnSpPr>
              <p:nvPr/>
            </p:nvCxnSpPr>
            <p:spPr>
              <a:xfrm flipH="1">
                <a:off x="5114771" y="3013349"/>
                <a:ext cx="552630" cy="1056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1" idx="2"/>
              </p:cNvCxnSpPr>
              <p:nvPr/>
            </p:nvCxnSpPr>
            <p:spPr>
              <a:xfrm flipH="1">
                <a:off x="6137228" y="3013349"/>
                <a:ext cx="811046" cy="10239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9" idx="2"/>
              </p:cNvCxnSpPr>
              <p:nvPr/>
            </p:nvCxnSpPr>
            <p:spPr>
              <a:xfrm flipH="1">
                <a:off x="7937697" y="3013349"/>
                <a:ext cx="516457" cy="7660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8" idx="2"/>
                <a:endCxn id="27" idx="2"/>
              </p:cNvCxnSpPr>
              <p:nvPr/>
            </p:nvCxnSpPr>
            <p:spPr>
              <a:xfrm>
                <a:off x="10673145" y="3013349"/>
                <a:ext cx="1002770" cy="4763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894135" y="2674795"/>
                <a:ext cx="155801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40 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162975" y="2674795"/>
                <a:ext cx="582358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20 m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373423" y="2674795"/>
                <a:ext cx="587955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5 m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47194" y="2674795"/>
                <a:ext cx="602159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10 m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73628" y="2662510"/>
                <a:ext cx="1387152" cy="338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Drilling Station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817191" y="6419003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687357" y="5531210"/>
              <a:ext cx="5168518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345786" y="5531210"/>
              <a:ext cx="983809" cy="127133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28939" y="14070775"/>
            <a:ext cx="9561905" cy="6510486"/>
            <a:chOff x="4828939" y="14070775"/>
            <a:chExt cx="9561905" cy="651048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939" y="14070775"/>
              <a:ext cx="9561905" cy="2971429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2"/>
              <a:endCxn id="71" idx="2"/>
            </p:cNvCxnSpPr>
            <p:nvPr/>
          </p:nvCxnSpPr>
          <p:spPr>
            <a:xfrm>
              <a:off x="12991676" y="14651366"/>
              <a:ext cx="1091588" cy="14228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2212666" y="14312812"/>
              <a:ext cx="15580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Charging Station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14024006" y="15968866"/>
              <a:ext cx="329184" cy="210669"/>
            </a:xfrm>
            <a:prstGeom prst="rect">
              <a:avLst/>
            </a:prstGeom>
            <a:solidFill>
              <a:srgbClr val="7E7E7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500" y="15848209"/>
              <a:ext cx="327653" cy="210669"/>
              <a:chOff x="5001840" y="12526747"/>
              <a:chExt cx="327653" cy="21066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001840" y="12526747"/>
                <a:ext cx="327653" cy="210669"/>
              </a:xfrm>
              <a:prstGeom prst="rect">
                <a:avLst/>
              </a:prstGeom>
              <a:solidFill>
                <a:srgbClr val="4C5A6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3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6986" y="12580534"/>
                <a:ext cx="103095" cy="103095"/>
                <a:chOff x="4398682" y="1810871"/>
                <a:chExt cx="228600" cy="2286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4398682" y="1810871"/>
                  <a:ext cx="228600" cy="228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4137051" y="16022653"/>
              <a:ext cx="103095" cy="103095"/>
              <a:chOff x="4398682" y="1810871"/>
              <a:chExt cx="2286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98682" y="1810871"/>
                <a:ext cx="22860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stCxn id="83" idx="2"/>
            </p:cNvCxnSpPr>
            <p:nvPr/>
          </p:nvCxnSpPr>
          <p:spPr>
            <a:xfrm flipH="1">
              <a:off x="7533933" y="15418966"/>
              <a:ext cx="595057" cy="4461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</p:cNvCxnSpPr>
            <p:nvPr/>
          </p:nvCxnSpPr>
          <p:spPr>
            <a:xfrm flipH="1">
              <a:off x="8489008" y="15418966"/>
              <a:ext cx="469279" cy="483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2" idx="2"/>
            </p:cNvCxnSpPr>
            <p:nvPr/>
          </p:nvCxnSpPr>
          <p:spPr>
            <a:xfrm flipH="1">
              <a:off x="10295605" y="14651366"/>
              <a:ext cx="603758" cy="12506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608184" y="14312812"/>
              <a:ext cx="58235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20 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35012" y="15080412"/>
              <a:ext cx="58795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5 m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57207" y="15080412"/>
              <a:ext cx="60215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10 m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26408" y="15822481"/>
              <a:ext cx="103095" cy="103095"/>
              <a:chOff x="5021891" y="12310709"/>
              <a:chExt cx="103095" cy="10309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365902" y="15851478"/>
              <a:ext cx="103095" cy="103095"/>
              <a:chOff x="5021891" y="12310709"/>
              <a:chExt cx="103095" cy="10309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0236971" y="15906940"/>
              <a:ext cx="103095" cy="103095"/>
              <a:chOff x="5021891" y="12310709"/>
              <a:chExt cx="103095" cy="10309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021891" y="12310709"/>
                <a:ext cx="103095" cy="103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>
            <a:xfrm>
              <a:off x="6241371" y="15577877"/>
              <a:ext cx="329184" cy="210669"/>
            </a:xfrm>
            <a:prstGeom prst="rect">
              <a:avLst/>
            </a:prstGeom>
            <a:solidFill>
              <a:srgbClr val="7AA69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6261992" y="15631664"/>
              <a:ext cx="103095" cy="1030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11" idx="2"/>
              <a:endCxn id="107" idx="0"/>
            </p:cNvCxnSpPr>
            <p:nvPr/>
          </p:nvCxnSpPr>
          <p:spPr>
            <a:xfrm flipH="1">
              <a:off x="6405963" y="14612598"/>
              <a:ext cx="230161" cy="965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942548" y="14274044"/>
              <a:ext cx="138715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Drilling Station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4132" y="17175478"/>
              <a:ext cx="45262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Sealant Application Station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568153" y="16058878"/>
              <a:ext cx="5168985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6240500" y="16058878"/>
              <a:ext cx="970358" cy="1504863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8" y="17563741"/>
              <a:ext cx="4526280" cy="301752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4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79589" y="8287417"/>
            <a:ext cx="13240751" cy="4023360"/>
            <a:chOff x="1566407" y="8347649"/>
            <a:chExt cx="13240751" cy="4023360"/>
          </a:xfrm>
        </p:grpSpPr>
        <p:sp>
          <p:nvSpPr>
            <p:cNvPr id="29" name="Rectangle 28"/>
            <p:cNvSpPr/>
            <p:nvPr/>
          </p:nvSpPr>
          <p:spPr>
            <a:xfrm>
              <a:off x="1566407" y="8347649"/>
              <a:ext cx="13240751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691" y="8399295"/>
              <a:ext cx="6517189" cy="392616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5515" y="8399295"/>
              <a:ext cx="6511092" cy="392006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20541" y="13342850"/>
            <a:ext cx="4663440" cy="2834640"/>
            <a:chOff x="3220541" y="13342850"/>
            <a:chExt cx="4663440" cy="2834640"/>
          </a:xfrm>
        </p:grpSpPr>
        <p:sp>
          <p:nvSpPr>
            <p:cNvPr id="7" name="Rectangle 6"/>
            <p:cNvSpPr/>
            <p:nvPr/>
          </p:nvSpPr>
          <p:spPr>
            <a:xfrm>
              <a:off x="3220541" y="13342850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9967" y="13385403"/>
              <a:ext cx="4584589" cy="274953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880333" y="13445965"/>
            <a:ext cx="4663440" cy="2834640"/>
            <a:chOff x="9880333" y="13445965"/>
            <a:chExt cx="4663440" cy="2834640"/>
          </a:xfrm>
        </p:grpSpPr>
        <p:sp>
          <p:nvSpPr>
            <p:cNvPr id="32" name="Rectangle 31"/>
            <p:cNvSpPr/>
            <p:nvPr/>
          </p:nvSpPr>
          <p:spPr>
            <a:xfrm>
              <a:off x="9880333" y="13445965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16710" y="13488518"/>
              <a:ext cx="4590686" cy="274953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642306" y="17415793"/>
            <a:ext cx="4663440" cy="2834640"/>
            <a:chOff x="9642306" y="17415793"/>
            <a:chExt cx="4663440" cy="2834640"/>
          </a:xfrm>
        </p:grpSpPr>
        <p:sp>
          <p:nvSpPr>
            <p:cNvPr id="38" name="Rectangle 37"/>
            <p:cNvSpPr/>
            <p:nvPr/>
          </p:nvSpPr>
          <p:spPr>
            <a:xfrm>
              <a:off x="9642306" y="1741579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1732" y="17458346"/>
              <a:ext cx="4584589" cy="274953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995205" y="17466663"/>
            <a:ext cx="4663440" cy="2834640"/>
            <a:chOff x="2995205" y="17466663"/>
            <a:chExt cx="4663440" cy="2834640"/>
          </a:xfrm>
        </p:grpSpPr>
        <p:sp>
          <p:nvSpPr>
            <p:cNvPr id="33" name="Rectangle 32"/>
            <p:cNvSpPr/>
            <p:nvPr/>
          </p:nvSpPr>
          <p:spPr>
            <a:xfrm>
              <a:off x="2995205" y="17466663"/>
              <a:ext cx="4663440" cy="283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4631" y="17509216"/>
              <a:ext cx="4584589" cy="274953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688691" y="3601743"/>
            <a:ext cx="13236678" cy="4023360"/>
            <a:chOff x="1688691" y="3601743"/>
            <a:chExt cx="13236678" cy="4023360"/>
          </a:xfrm>
        </p:grpSpPr>
        <p:sp>
          <p:nvSpPr>
            <p:cNvPr id="27" name="Rectangle 26"/>
            <p:cNvSpPr/>
            <p:nvPr/>
          </p:nvSpPr>
          <p:spPr>
            <a:xfrm>
              <a:off x="1688691" y="3601743"/>
              <a:ext cx="13236678" cy="402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3151" y="3653389"/>
              <a:ext cx="6517189" cy="39200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0069" y="3653389"/>
              <a:ext cx="6518022" cy="3922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2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8" y="7936959"/>
            <a:ext cx="9561905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7947" y="925138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75839" y="2119512"/>
              <a:ext cx="10073148" cy="2642952"/>
              <a:chOff x="2214102" y="543375"/>
              <a:chExt cx="10073148" cy="26429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214102" y="2847773"/>
                <a:ext cx="1512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(a)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HectorSLAM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16319" y="2847773"/>
                <a:ext cx="1337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(b)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GMapping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513" y="2847773"/>
                <a:ext cx="14828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(c)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KartoSLAM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95492" y="2847773"/>
                <a:ext cx="1454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(d)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CoreSLAM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10407" y="2844748"/>
                <a:ext cx="13588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(e) </a:t>
                </a:r>
                <a:r>
                  <a:rPr lang="en-US" sz="1600" dirty="0" err="1">
                    <a:latin typeface="Garamond" panose="02020404030301010803" pitchFamily="18" charset="0"/>
                  </a:rPr>
                  <a:t>LagoSLAM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4952" y="5486402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3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315126"/>
              <a:chOff x="297416" y="1086939"/>
              <a:chExt cx="7798838" cy="1031512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5"/>
                <a:ext cx="3886622" cy="512789"/>
                <a:chOff x="1517" y="820"/>
                <a:chExt cx="2714" cy="358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13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908"/>
                  <a:ext cx="129" cy="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sz="1913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1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Robot</a:t>
                </a: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Door</a:t>
                </a: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4" y="1425493"/>
                <a:ext cx="155342" cy="7020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737574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93386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37840" cy="2943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13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913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At time t = 2, robot moves forward some distance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Motion Model Update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Belief State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Measurement Model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1255320" y="6595222"/>
            <a:ext cx="3978275" cy="886638"/>
            <a:chOff x="1464" y="559"/>
            <a:chExt cx="2778" cy="619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908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11255320" y="7674720"/>
            <a:ext cx="3979707" cy="1391232"/>
            <a:chOff x="1464" y="1342"/>
            <a:chExt cx="2779" cy="971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71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043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1255320" y="9162211"/>
            <a:ext cx="3979707" cy="990600"/>
            <a:chOff x="1464" y="2467"/>
            <a:chExt cx="2779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13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830"/>
              <a:ext cx="129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11258495" y="10211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451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159"/>
              <a:ext cx="116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913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13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12818</TotalTime>
  <Words>1307</Words>
  <Application>Microsoft Office PowerPoint</Application>
  <PresentationFormat>Custom</PresentationFormat>
  <Paragraphs>541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410</cp:revision>
  <dcterms:created xsi:type="dcterms:W3CDTF">2016-08-29T18:20:42Z</dcterms:created>
  <dcterms:modified xsi:type="dcterms:W3CDTF">2016-11-06T02:43:04Z</dcterms:modified>
</cp:coreProperties>
</file>